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89" r:id="rId7"/>
    <p:sldId id="263" r:id="rId8"/>
    <p:sldId id="280" r:id="rId9"/>
    <p:sldId id="265" r:id="rId10"/>
    <p:sldId id="281" r:id="rId11"/>
    <p:sldId id="266" r:id="rId12"/>
    <p:sldId id="282" r:id="rId13"/>
    <p:sldId id="267" r:id="rId14"/>
    <p:sldId id="283" r:id="rId15"/>
    <p:sldId id="268" r:id="rId16"/>
    <p:sldId id="284" r:id="rId17"/>
    <p:sldId id="269" r:id="rId18"/>
    <p:sldId id="285" r:id="rId19"/>
    <p:sldId id="288" r:id="rId20"/>
    <p:sldId id="286" r:id="rId21"/>
    <p:sldId id="261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54" autoAdjust="0"/>
  </p:normalViewPr>
  <p:slideViewPr>
    <p:cSldViewPr snapToGrid="0">
      <p:cViewPr varScale="1">
        <p:scale>
          <a:sx n="64" d="100"/>
          <a:sy n="64" d="100"/>
        </p:scale>
        <p:origin x="8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5212-F04F-5993-D801-D3190C504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45697-4CB2-F099-2459-C91DD6BC6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78FBE-D85C-493C-0868-55C74959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A3C3-78EF-7DA2-0B69-652F0E6D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D0C8D-76C1-FC69-0903-17895F1F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7B90-69FC-761A-4155-AF3E17C9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C15E2-65C9-1720-3C7D-9AF2AFBEE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C1CD0-623A-3941-90FA-D361B775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9729-96C7-22BE-AAE1-34430358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4F9EC-75BF-FB38-F377-3A7B4292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7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B2ECA-174B-BEB9-60BA-242A0BA1B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0E8A38-F4F8-484B-8E5F-592B6FC02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A6FC0-DCB0-7E26-1387-B9889515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BD50-5A69-238B-B7A4-FDF292C0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BEF7-193D-9707-444C-E20CBA62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1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7726-B372-FEC8-E545-659713EE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EEC4B-EAE9-2329-4986-CC8C16089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5D880-F90B-7FC8-937A-69B175BA6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7CFF1-9E36-505F-41A0-3810A205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46B43-88B7-8847-1874-A97F4D55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1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71A8-EE98-6427-7E14-A3D73AD2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BF0CF-7DF1-13C9-5BE2-B4A8A043E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CFB3A-4AF0-6693-7790-072AC337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EF85A-F7C6-30B4-5B48-FF2AF20D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CF654-4231-236B-D780-A7975C8E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6FB5-AFAE-5008-3218-9369DE88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1FA2-4460-E77E-011A-5964FBA24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D04F3-B560-C021-90B3-A59694E89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9FE68-8FEC-E6ED-C8C0-FE8C131A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A60A0-752B-14A7-45DF-59C658634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24E93-274C-0A3E-6E7A-74B7313D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6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0633-BAEA-21BD-C107-F0CF46F5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21A8E-F6A4-A589-305E-962A8ACBC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313EF-30A7-4198-73D4-D73A966DD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EAFD5-DCBF-2662-3308-67F3C45CB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894CF-DDF3-BFA7-8EF5-185839277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9447C2-9432-7DCE-EDA9-877F86EAB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B3FEC4-CCB5-A037-B674-80EE4566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BE7D8-09C3-F6D9-7FC0-4A66DCF0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7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B36D-5AA2-7675-4995-BA6E82C8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E35CC-AF0F-A8F7-FDF8-69B3A2B9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1CF66-E138-B680-4DDB-8F518093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A19C9-BB0E-2449-EB83-BDC4D7EF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2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ACF78-8CC8-7BFD-1E4D-1243715C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DD832-BCA4-DE92-1055-9D6E92F5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DDD6-0F26-6A52-D4B5-338D59F9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9D23-9CAF-E0DB-85ED-50272DB7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88E50-B1D6-33F7-F345-B585CCAE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804A3-0671-BC3F-9B15-6FE6C2A9C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96899-F01A-3384-05C2-1D343CE8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A8C3-CD17-83FB-16CA-3D5FAA5F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F193A-62BB-E2E2-5FE2-DE901FFA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2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AD77-7EE8-429A-6DFC-C33DA537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A4D95-00FF-1743-84E2-7CD62BC41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5BF97-F1EC-50E1-2759-DD49E996C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83080-6E6C-0B30-22CF-D3651961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04DFD-14E5-7D87-602E-5C99CC35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1795A-5DB5-2B03-7DB7-B613FA36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56A8B-62FB-0DDF-48DE-9ED4E7D6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6334C-AA97-D2D2-A31E-2C2185109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7AB57-151A-AAD7-0FD7-762E9C679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40058-CB6D-4DB6-BDFA-F950B1AB244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BE98B-0E62-4D91-D915-66B8ECC81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31752-649E-B811-85F6-9CD10658D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CE5C-6C59-4BF4-B1A6-011F1466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691F95-97D3-5F91-7A61-FB40CBB93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104" y="1125415"/>
            <a:ext cx="9931791" cy="2384548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Electric water heater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33E4C32-7EE1-27F0-C066-254F5F35E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Graduation project for Amit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AF0ABC-4A72-0436-5279-231517C0F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67" y="252410"/>
            <a:ext cx="352425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51DD7D-50CD-C4DF-4ED3-F9CD6240C5B4}"/>
              </a:ext>
            </a:extLst>
          </p:cNvPr>
          <p:cNvSpPr txBox="1"/>
          <p:nvPr/>
        </p:nvSpPr>
        <p:spPr>
          <a:xfrm>
            <a:off x="182880" y="4704060"/>
            <a:ext cx="4684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>
                <a:latin typeface="Castellar" panose="020A0402060406010301" pitchFamily="18" charset="0"/>
                <a:cs typeface="Adobe Hebrew" panose="02040503050201020203" pitchFamily="18" charset="-79"/>
              </a:rPr>
              <a:t>Made by:</a:t>
            </a:r>
          </a:p>
          <a:p>
            <a:r>
              <a:rPr lang="en-GB" sz="2000" b="1" dirty="0">
                <a:latin typeface="Castellar" panose="020A0402060406010301" pitchFamily="18" charset="0"/>
                <a:cs typeface="Adobe Hebrew" panose="02040503050201020203" pitchFamily="18" charset="-79"/>
              </a:rPr>
              <a:t>Ibrahim Mohamed ismael Mahmoud Sayed Ramadan </a:t>
            </a:r>
            <a:endParaRPr lang="en-US" sz="2000" b="1" dirty="0">
              <a:latin typeface="Castellar" panose="020A0402060406010301" pitchFamily="18" charset="0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16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DA4402-B9E2-F97F-58CC-3AA2095BEEB9}"/>
              </a:ext>
            </a:extLst>
          </p:cNvPr>
          <p:cNvSpPr/>
          <p:nvPr/>
        </p:nvSpPr>
        <p:spPr>
          <a:xfrm>
            <a:off x="0" y="0"/>
            <a:ext cx="409302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0A55A-D955-0FBC-702E-EE4D3E03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7" y="197203"/>
            <a:ext cx="3882573" cy="2438401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5400" b="1" dirty="0"/>
              <a:t>System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27FBF-3C5C-13B2-44D4-F3D9F866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914" y="1112384"/>
            <a:ext cx="5123543" cy="4664302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Setting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ON/OFF Behavior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Temperature Sensing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Heating/Cooling Elements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Seven Segments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 Element Led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89647-F050-331F-8F65-37D2C322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69145"/>
      </p:ext>
    </p:extLst>
  </p:cSld>
  <p:clrMapOvr>
    <a:masterClrMapping/>
  </p:clrMapOvr>
  <p:transition spd="slow" advTm="25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DE444B-965D-9FA6-87F6-A303C9404992}"/>
              </a:ext>
            </a:extLst>
          </p:cNvPr>
          <p:cNvSpPr/>
          <p:nvPr/>
        </p:nvSpPr>
        <p:spPr>
          <a:xfrm>
            <a:off x="-1" y="0"/>
            <a:ext cx="323668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86999-B25C-A0C9-D5FD-9F08BB2F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64" y="552849"/>
            <a:ext cx="3236686" cy="984360"/>
          </a:xfrm>
        </p:spPr>
        <p:txBody>
          <a:bodyPr>
            <a:noAutofit/>
          </a:bodyPr>
          <a:lstStyle/>
          <a:p>
            <a:r>
              <a:rPr lang="en-US" b="1" dirty="0"/>
              <a:t>Temperature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6CD87-C121-1656-475E-2AEDE0639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913" y="1045029"/>
            <a:ext cx="8516966" cy="56302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The temperature sensor measures the water temperature.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The water temperature should increase, if the “Heating Element” is 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The water temperature should decrease, if the “Cooling Element” is 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Temperature should be sensed once every 100 </a:t>
            </a:r>
            <a:r>
              <a:rPr lang="en-US" sz="2400" b="1" dirty="0" err="1">
                <a:solidFill>
                  <a:schemeClr val="bg1"/>
                </a:solidFill>
              </a:rPr>
              <a:t>ms.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The decision to turn ON or OFF either the “Heating Element” or the “Cooling Element” based on the average of the last 10 temperature readings.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D0D3A-51DD-31A2-C55A-4FE341ED3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pic>
        <p:nvPicPr>
          <p:cNvPr id="8194" name="Picture 2" descr="LM35 Temperature Sensor">
            <a:extLst>
              <a:ext uri="{FF2B5EF4-FFF2-40B4-BE49-F238E27FC236}">
                <a16:creationId xmlns:a16="http://schemas.microsoft.com/office/drawing/2014/main" id="{3C4DC82A-A232-9FEE-AFF4-FF6DFB3B9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" t="17902" r="26931" b="5185"/>
          <a:stretch/>
        </p:blipFill>
        <p:spPr bwMode="auto">
          <a:xfrm>
            <a:off x="206121" y="2374260"/>
            <a:ext cx="2633154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0886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DA4402-B9E2-F97F-58CC-3AA2095BEEB9}"/>
              </a:ext>
            </a:extLst>
          </p:cNvPr>
          <p:cNvSpPr/>
          <p:nvPr/>
        </p:nvSpPr>
        <p:spPr>
          <a:xfrm>
            <a:off x="0" y="0"/>
            <a:ext cx="409302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0A55A-D955-0FBC-702E-EE4D3E03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7" y="197203"/>
            <a:ext cx="3882573" cy="2438401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5400" b="1" dirty="0"/>
              <a:t>System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27FBF-3C5C-13B2-44D4-F3D9F866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914" y="1112384"/>
            <a:ext cx="5123543" cy="4664302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Setting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ON/OFF Behavior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Sensing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Heating/Cooling Elements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Seven Segments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 Element Led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89647-F050-331F-8F65-37D2C322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4453"/>
      </p:ext>
    </p:extLst>
  </p:cSld>
  <p:clrMapOvr>
    <a:masterClrMapping/>
  </p:clrMapOvr>
  <p:transition spd="slow" advTm="25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DC68B2-F427-4E6F-6B81-CDA1DD8AE0A0}"/>
              </a:ext>
            </a:extLst>
          </p:cNvPr>
          <p:cNvSpPr/>
          <p:nvPr/>
        </p:nvSpPr>
        <p:spPr>
          <a:xfrm>
            <a:off x="-2" y="0"/>
            <a:ext cx="384198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72999-CEE8-0879-3250-437AB6D2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8702"/>
            <a:ext cx="3841983" cy="1727200"/>
          </a:xfrm>
        </p:spPr>
        <p:txBody>
          <a:bodyPr>
            <a:normAutofit/>
          </a:bodyPr>
          <a:lstStyle/>
          <a:p>
            <a:r>
              <a:rPr lang="en-US" sz="4400" dirty="0"/>
              <a:t>Heating/Cooling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E0584-6601-6A9E-AC35-4C5C72FDD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172" y="630930"/>
            <a:ext cx="8075764" cy="574966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The “Heating Element” should be turned ON, if the current water temperature is less than the set temperature by 5 degrees.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The “Cooling Element” should be turned OFF, if the current water temperature is less than the set temperature by 5 degrees.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The “Heating Element” should be turned OFF, if the current water temperature is greater than the set temperature by 5 degrees.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The “Cooling Element” should be turned ON, if the current water temperature is greater than the set temperature by 5 degrees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3E4BE-B75C-76F9-14A0-4CE22F53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pic>
        <p:nvPicPr>
          <p:cNvPr id="6146" name="Picture 2" descr="Heating element - Wikipedia">
            <a:extLst>
              <a:ext uri="{FF2B5EF4-FFF2-40B4-BE49-F238E27FC236}">
                <a16:creationId xmlns:a16="http://schemas.microsoft.com/office/drawing/2014/main" id="{C79198D0-6AEA-C5D2-EA97-06ABD5A54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12699" r="7535" b="20423"/>
          <a:stretch/>
        </p:blipFill>
        <p:spPr bwMode="auto">
          <a:xfrm>
            <a:off x="-1" y="1588498"/>
            <a:ext cx="3841981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G-CT Series | COOLING ELEMENT | Omega Engineering">
            <a:extLst>
              <a:ext uri="{FF2B5EF4-FFF2-40B4-BE49-F238E27FC236}">
                <a16:creationId xmlns:a16="http://schemas.microsoft.com/office/drawing/2014/main" id="{95A45825-7FF5-17D5-CDEF-58D4E73F3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" t="4540" r="10365" b="5725"/>
          <a:stretch/>
        </p:blipFill>
        <p:spPr bwMode="auto">
          <a:xfrm>
            <a:off x="707777" y="3429000"/>
            <a:ext cx="2126801" cy="22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438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DA4402-B9E2-F97F-58CC-3AA2095BEEB9}"/>
              </a:ext>
            </a:extLst>
          </p:cNvPr>
          <p:cNvSpPr/>
          <p:nvPr/>
        </p:nvSpPr>
        <p:spPr>
          <a:xfrm>
            <a:off x="0" y="0"/>
            <a:ext cx="409302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0A55A-D955-0FBC-702E-EE4D3E03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7" y="197203"/>
            <a:ext cx="3882573" cy="2438401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5400" b="1" dirty="0"/>
              <a:t>System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27FBF-3C5C-13B2-44D4-F3D9F866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914" y="1112384"/>
            <a:ext cx="5123543" cy="4664302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Setting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ON/OFF Behavior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Sensing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Heating/Cooling Elements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Seven Segments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 Element Led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89647-F050-331F-8F65-37D2C322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24733"/>
      </p:ext>
    </p:extLst>
  </p:cSld>
  <p:clrMapOvr>
    <a:masterClrMapping/>
  </p:clrMapOvr>
  <p:transition spd="slow" advTm="25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DAF267-735D-6926-EA3C-CE5380014346}"/>
              </a:ext>
            </a:extLst>
          </p:cNvPr>
          <p:cNvSpPr/>
          <p:nvPr/>
        </p:nvSpPr>
        <p:spPr>
          <a:xfrm>
            <a:off x="-1" y="0"/>
            <a:ext cx="323668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16D78-9624-2346-4FD6-2787B8F5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64" y="334800"/>
            <a:ext cx="2974963" cy="1475993"/>
          </a:xfrm>
        </p:spPr>
        <p:txBody>
          <a:bodyPr>
            <a:noAutofit/>
          </a:bodyPr>
          <a:lstStyle/>
          <a:p>
            <a:r>
              <a:rPr lang="en-US" sz="4800" b="1" dirty="0"/>
              <a:t>Seven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443E-3899-E904-0755-0C4FEA124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953" y="735645"/>
            <a:ext cx="8341450" cy="515871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Seven segment by default show the current water temperature or the set temperature.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By default, the 2 seven segment display are show the current water temperature.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If the electric water heater is in the temperature setting mode, the 2 seven segment displays should blink every 1 second and show the set temperature.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In the temperature setting mode, every change in the set temperature should be reflected on the 2 seven segment displays.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The 2 seven segment display should exit the temperature setting mode, if the “UP” and “Down” buttons are not pressed for 5 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ED11B-AF24-91B7-C5D2-13A8F3942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pic>
        <p:nvPicPr>
          <p:cNvPr id="4098" name="Picture 2" descr="Seven-segment display - Wikipedia">
            <a:extLst>
              <a:ext uri="{FF2B5EF4-FFF2-40B4-BE49-F238E27FC236}">
                <a16:creationId xmlns:a16="http://schemas.microsoft.com/office/drawing/2014/main" id="{8D920C9B-C50F-0871-5840-E921DB3BD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7442" r="24034" b="9769"/>
          <a:stretch/>
        </p:blipFill>
        <p:spPr bwMode="auto">
          <a:xfrm>
            <a:off x="148064" y="2191657"/>
            <a:ext cx="2731143" cy="355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24594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DA4402-B9E2-F97F-58CC-3AA2095BEEB9}"/>
              </a:ext>
            </a:extLst>
          </p:cNvPr>
          <p:cNvSpPr/>
          <p:nvPr/>
        </p:nvSpPr>
        <p:spPr>
          <a:xfrm>
            <a:off x="0" y="0"/>
            <a:ext cx="409302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0A55A-D955-0FBC-702E-EE4D3E03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7" y="197203"/>
            <a:ext cx="3882573" cy="2438401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5400" b="1" dirty="0"/>
              <a:t>System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27FBF-3C5C-13B2-44D4-F3D9F866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914" y="1112384"/>
            <a:ext cx="5123543" cy="4664302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Setting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ON/OFF Behavior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Sensing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Heating/Cooling Elements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Seven Segments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Heating Element Led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89647-F050-331F-8F65-37D2C322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26372"/>
      </p:ext>
    </p:extLst>
  </p:cSld>
  <p:clrMapOvr>
    <a:masterClrMapping/>
  </p:clrMapOvr>
  <p:transition spd="slow" advTm="25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F8BFD3-3475-09BA-4944-816A9D3CAE7E}"/>
              </a:ext>
            </a:extLst>
          </p:cNvPr>
          <p:cNvSpPr/>
          <p:nvPr/>
        </p:nvSpPr>
        <p:spPr>
          <a:xfrm>
            <a:off x="-2" y="0"/>
            <a:ext cx="399142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7C4C7-84E4-D598-F0FD-C40AC4E6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92368"/>
            <a:ext cx="3991428" cy="1626718"/>
          </a:xfrm>
        </p:spPr>
        <p:txBody>
          <a:bodyPr/>
          <a:lstStyle/>
          <a:p>
            <a:r>
              <a:rPr lang="en-US" b="1" dirty="0"/>
              <a:t>Heating Element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A0609-5536-26DD-E25E-E687D981D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595" y="1578997"/>
            <a:ext cx="7968341" cy="52790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solidFill>
                  <a:schemeClr val="bg1"/>
                </a:solidFill>
              </a:rPr>
              <a:t> If the “Heating Element” is ON, the “Heating Element Led” should blink every 1 second.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solidFill>
                  <a:schemeClr val="bg1"/>
                </a:solidFill>
              </a:rPr>
              <a:t> If the “Cooling Element” is ON, the “Heating Element Led” should be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687AF-2C7C-07EC-51A4-C8324AA64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pic>
        <p:nvPicPr>
          <p:cNvPr id="2050" name="Picture 2" descr="Red LED 5mm | Makers Electronics">
            <a:extLst>
              <a:ext uri="{FF2B5EF4-FFF2-40B4-BE49-F238E27FC236}">
                <a16:creationId xmlns:a16="http://schemas.microsoft.com/office/drawing/2014/main" id="{1EF64336-9163-2C86-4CD7-9A62DCF2C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7" t="27513" r="4498" b="16401"/>
          <a:stretch/>
        </p:blipFill>
        <p:spPr bwMode="auto">
          <a:xfrm>
            <a:off x="406395" y="2119086"/>
            <a:ext cx="3178632" cy="317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80752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DB730B9-D2D0-BF11-CFD5-3348C6ACE1B3}"/>
              </a:ext>
            </a:extLst>
          </p:cNvPr>
          <p:cNvSpPr/>
          <p:nvPr/>
        </p:nvSpPr>
        <p:spPr>
          <a:xfrm>
            <a:off x="-1" y="0"/>
            <a:ext cx="259805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96B2E-2EC4-1A60-1344-19C294AC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45" y="831709"/>
            <a:ext cx="2598057" cy="1309483"/>
          </a:xfrm>
        </p:spPr>
        <p:txBody>
          <a:bodyPr/>
          <a:lstStyle/>
          <a:p>
            <a:r>
              <a:rPr lang="en-US" b="1" dirty="0"/>
              <a:t>Flow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40348-E26A-FC81-9707-62B578737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3205179-6135-8DB9-30F0-2A08E53B3496}"/>
              </a:ext>
            </a:extLst>
          </p:cNvPr>
          <p:cNvGrpSpPr/>
          <p:nvPr/>
        </p:nvGrpSpPr>
        <p:grpSpPr>
          <a:xfrm>
            <a:off x="4775780" y="194488"/>
            <a:ext cx="4289271" cy="6663512"/>
            <a:chOff x="4775780" y="194488"/>
            <a:chExt cx="4289271" cy="666351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B23D01-71C9-E67A-FCCE-8D5F547EAD5F}"/>
                </a:ext>
              </a:extLst>
            </p:cNvPr>
            <p:cNvGrpSpPr/>
            <p:nvPr/>
          </p:nvGrpSpPr>
          <p:grpSpPr>
            <a:xfrm>
              <a:off x="5559414" y="194488"/>
              <a:ext cx="3505637" cy="6663512"/>
              <a:chOff x="5559414" y="194488"/>
              <a:chExt cx="3505637" cy="6663512"/>
            </a:xfrm>
          </p:grpSpPr>
          <p:sp>
            <p:nvSpPr>
              <p:cNvPr id="7" name="Flowchart: Terminator 6">
                <a:extLst>
                  <a:ext uri="{FF2B5EF4-FFF2-40B4-BE49-F238E27FC236}">
                    <a16:creationId xmlns:a16="http://schemas.microsoft.com/office/drawing/2014/main" id="{9960D4ED-1102-B7E4-EDD3-A59A4661E699}"/>
                  </a:ext>
                </a:extLst>
              </p:cNvPr>
              <p:cNvSpPr/>
              <p:nvPr/>
            </p:nvSpPr>
            <p:spPr>
              <a:xfrm>
                <a:off x="5873378" y="194488"/>
                <a:ext cx="2220686" cy="560400"/>
              </a:xfrm>
              <a:prstGeom prst="flowChartTerminator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START</a:t>
                </a:r>
              </a:p>
            </p:txBody>
          </p:sp>
          <p:sp>
            <p:nvSpPr>
              <p:cNvPr id="8" name="Flowchart: Process 7">
                <a:extLst>
                  <a:ext uri="{FF2B5EF4-FFF2-40B4-BE49-F238E27FC236}">
                    <a16:creationId xmlns:a16="http://schemas.microsoft.com/office/drawing/2014/main" id="{21C79D85-8C98-C4A5-41BB-8D50E67648FF}"/>
                  </a:ext>
                </a:extLst>
              </p:cNvPr>
              <p:cNvSpPr/>
              <p:nvPr/>
            </p:nvSpPr>
            <p:spPr>
              <a:xfrm>
                <a:off x="5606585" y="1109335"/>
                <a:ext cx="2773087" cy="1469712"/>
              </a:xfrm>
              <a:prstGeom prst="flowChartProcess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Initialize all actuators and peripherals  </a:t>
                </a:r>
                <a:r>
                  <a:rPr lang="en-US" sz="1600" dirty="0"/>
                  <a:t>(LEDs, Buttons, Timer,7-segments ,ADC (Temp sensor), Heater, Cooling) and send initial temp to EEPROM</a:t>
                </a:r>
                <a:endParaRPr lang="en-US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142FBEB-735A-2CE1-077C-4EA9A7633F63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6983721" y="754888"/>
                <a:ext cx="0" cy="354447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440194E-FB62-5876-0D84-A2CD915CF8CF}"/>
                  </a:ext>
                </a:extLst>
              </p:cNvPr>
              <p:cNvCxnSpPr>
                <a:cxnSpLocks/>
                <a:stCxn id="8" idx="2"/>
                <a:endCxn id="12" idx="0"/>
              </p:cNvCxnSpPr>
              <p:nvPr/>
            </p:nvCxnSpPr>
            <p:spPr>
              <a:xfrm flipH="1">
                <a:off x="6983721" y="2579047"/>
                <a:ext cx="9408" cy="67517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A6E0F6C9-C66B-56C2-488F-479CC068F097}"/>
                  </a:ext>
                </a:extLst>
              </p:cNvPr>
              <p:cNvSpPr/>
              <p:nvPr/>
            </p:nvSpPr>
            <p:spPr>
              <a:xfrm>
                <a:off x="6025475" y="3254219"/>
                <a:ext cx="1916491" cy="1072524"/>
              </a:xfrm>
              <a:prstGeom prst="flowChartDecision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(System is off)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B2E41E6-E4EF-1829-090B-2A808CB48384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6293127" y="2891175"/>
                <a:ext cx="690594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BB41D42-2F9D-135D-60A5-05DC12B299E1}"/>
                  </a:ext>
                </a:extLst>
              </p:cNvPr>
              <p:cNvSpPr/>
              <p:nvPr/>
            </p:nvSpPr>
            <p:spPr>
              <a:xfrm>
                <a:off x="5873377" y="2692594"/>
                <a:ext cx="419750" cy="397161"/>
              </a:xfrm>
              <a:prstGeom prst="flowChartConnector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A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C310127-A8A6-BBA2-DF6E-EF025C837FB8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6983720" y="4326743"/>
                <a:ext cx="1" cy="406896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0153834-23DD-C60C-40D0-6670C87EE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1966" y="3790481"/>
                <a:ext cx="690594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9AFC59-576A-8E6E-CE2A-04206C9B0073}"/>
                  </a:ext>
                </a:extLst>
              </p:cNvPr>
              <p:cNvSpPr txBox="1"/>
              <p:nvPr/>
            </p:nvSpPr>
            <p:spPr>
              <a:xfrm>
                <a:off x="6401811" y="4209991"/>
                <a:ext cx="529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YES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62EB00-3372-8E97-89C2-F5D36664F431}"/>
                  </a:ext>
                </a:extLst>
              </p:cNvPr>
              <p:cNvSpPr txBox="1"/>
              <p:nvPr/>
            </p:nvSpPr>
            <p:spPr>
              <a:xfrm>
                <a:off x="7904206" y="3429391"/>
                <a:ext cx="529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NO</a:t>
                </a:r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F02090D5-0974-777A-C595-4BDE4435444B}"/>
                  </a:ext>
                </a:extLst>
              </p:cNvPr>
              <p:cNvSpPr/>
              <p:nvPr/>
            </p:nvSpPr>
            <p:spPr>
              <a:xfrm>
                <a:off x="8645301" y="3591900"/>
                <a:ext cx="419750" cy="397161"/>
              </a:xfrm>
              <a:prstGeom prst="flowChartConnector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B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36F7BD6-99B0-8DA4-D74C-320DC52D6B96}"/>
                  </a:ext>
                </a:extLst>
              </p:cNvPr>
              <p:cNvCxnSpPr>
                <a:cxnSpLocks/>
                <a:stCxn id="23" idx="2"/>
                <a:endCxn id="6" idx="1"/>
              </p:cNvCxnSpPr>
              <p:nvPr/>
            </p:nvCxnSpPr>
            <p:spPr>
              <a:xfrm flipH="1">
                <a:off x="6993129" y="5252315"/>
                <a:ext cx="14168" cy="273766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AF44C21-B42E-2390-6C53-34E19EB1C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532" y="6102518"/>
                <a:ext cx="0" cy="342385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E9F45C4F-3D4F-8B86-A3C8-080DB0B08117}"/>
                  </a:ext>
                </a:extLst>
              </p:cNvPr>
              <p:cNvSpPr/>
              <p:nvPr/>
            </p:nvSpPr>
            <p:spPr>
              <a:xfrm>
                <a:off x="6773844" y="6460839"/>
                <a:ext cx="419750" cy="397161"/>
              </a:xfrm>
              <a:prstGeom prst="flowChartConnector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</a:t>
                </a:r>
              </a:p>
            </p:txBody>
          </p: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id="{D986A202-E386-7F26-C011-B104B924BDE9}"/>
                  </a:ext>
                </a:extLst>
              </p:cNvPr>
              <p:cNvSpPr/>
              <p:nvPr/>
            </p:nvSpPr>
            <p:spPr>
              <a:xfrm>
                <a:off x="5559414" y="4723931"/>
                <a:ext cx="2895766" cy="528384"/>
              </a:xfrm>
              <a:prstGeom prst="flowChartProcess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Heater and cooler off and all LEDs</a:t>
                </a:r>
              </a:p>
            </p:txBody>
          </p:sp>
          <p:sp>
            <p:nvSpPr>
              <p:cNvPr id="6" name="Flowchart: Data 5">
                <a:extLst>
                  <a:ext uri="{FF2B5EF4-FFF2-40B4-BE49-F238E27FC236}">
                    <a16:creationId xmlns:a16="http://schemas.microsoft.com/office/drawing/2014/main" id="{77ED39AC-CE70-B1CD-8771-4DD82AF02149}"/>
                  </a:ext>
                </a:extLst>
              </p:cNvPr>
              <p:cNvSpPr/>
              <p:nvPr/>
            </p:nvSpPr>
            <p:spPr>
              <a:xfrm>
                <a:off x="5781858" y="5526081"/>
                <a:ext cx="2422541" cy="560502"/>
              </a:xfrm>
              <a:prstGeom prst="flowChartInputOutpu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READ water temperature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CEB5A3-E632-F66B-684A-8965C9691CE9}"/>
                </a:ext>
              </a:extLst>
            </p:cNvPr>
            <p:cNvSpPr txBox="1"/>
            <p:nvPr/>
          </p:nvSpPr>
          <p:spPr>
            <a:xfrm>
              <a:off x="4775780" y="2662047"/>
              <a:ext cx="13202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While (1)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523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DB730B9-D2D0-BF11-CFD5-3348C6ACE1B3}"/>
              </a:ext>
            </a:extLst>
          </p:cNvPr>
          <p:cNvSpPr/>
          <p:nvPr/>
        </p:nvSpPr>
        <p:spPr>
          <a:xfrm>
            <a:off x="-1" y="0"/>
            <a:ext cx="259805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96B2E-2EC4-1A60-1344-19C294AC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45" y="831709"/>
            <a:ext cx="2598057" cy="1309483"/>
          </a:xfrm>
        </p:spPr>
        <p:txBody>
          <a:bodyPr/>
          <a:lstStyle/>
          <a:p>
            <a:r>
              <a:rPr lang="en-US" b="1" dirty="0"/>
              <a:t>Flow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40348-E26A-FC81-9707-62B578737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F3EBF94-B26A-373B-868B-797B67F12168}"/>
              </a:ext>
            </a:extLst>
          </p:cNvPr>
          <p:cNvSpPr/>
          <p:nvPr/>
        </p:nvSpPr>
        <p:spPr>
          <a:xfrm>
            <a:off x="5308854" y="3619204"/>
            <a:ext cx="415162" cy="321921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09DF37-CA92-1CFB-A7EF-5426EFE8D76A}"/>
              </a:ext>
            </a:extLst>
          </p:cNvPr>
          <p:cNvGrpSpPr/>
          <p:nvPr/>
        </p:nvGrpSpPr>
        <p:grpSpPr>
          <a:xfrm>
            <a:off x="2746121" y="72135"/>
            <a:ext cx="9050444" cy="6803676"/>
            <a:chOff x="2746121" y="72135"/>
            <a:chExt cx="9050444" cy="6803676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4BEC0F8A-736A-BE26-1A65-62905CBF486E}"/>
                </a:ext>
              </a:extLst>
            </p:cNvPr>
            <p:cNvGrpSpPr/>
            <p:nvPr/>
          </p:nvGrpSpPr>
          <p:grpSpPr>
            <a:xfrm>
              <a:off x="2746121" y="72135"/>
              <a:ext cx="9050444" cy="6803676"/>
              <a:chOff x="2840761" y="0"/>
              <a:chExt cx="9050444" cy="6803676"/>
            </a:xfrm>
          </p:grpSpPr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FFC9F9EA-D1AF-A914-3096-DCACC59DBBD5}"/>
                  </a:ext>
                </a:extLst>
              </p:cNvPr>
              <p:cNvSpPr/>
              <p:nvPr/>
            </p:nvSpPr>
            <p:spPr>
              <a:xfrm>
                <a:off x="3591528" y="0"/>
                <a:ext cx="419750" cy="397161"/>
              </a:xfrm>
              <a:prstGeom prst="flowChartConnector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97137D1-4406-8EE9-FC11-305ABD9172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9007" y="397161"/>
                <a:ext cx="2396" cy="346455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A3FE2A3-152E-1C2C-8431-EC0C69B0CB2F}"/>
                  </a:ext>
                </a:extLst>
              </p:cNvPr>
              <p:cNvGrpSpPr/>
              <p:nvPr/>
            </p:nvGrpSpPr>
            <p:grpSpPr>
              <a:xfrm>
                <a:off x="2840761" y="743616"/>
                <a:ext cx="3532557" cy="1520310"/>
                <a:chOff x="8557594" y="960581"/>
                <a:chExt cx="3532557" cy="1520310"/>
              </a:xfrm>
            </p:grpSpPr>
            <p:sp>
              <p:nvSpPr>
                <p:cNvPr id="92" name="Flowchart: Decision 91">
                  <a:extLst>
                    <a:ext uri="{FF2B5EF4-FFF2-40B4-BE49-F238E27FC236}">
                      <a16:creationId xmlns:a16="http://schemas.microsoft.com/office/drawing/2014/main" id="{E9C4C881-1918-8B39-7D7A-85F48FA17A09}"/>
                    </a:ext>
                  </a:extLst>
                </p:cNvPr>
                <p:cNvSpPr/>
                <p:nvPr/>
              </p:nvSpPr>
              <p:spPr>
                <a:xfrm>
                  <a:off x="8557594" y="960581"/>
                  <a:ext cx="1916491" cy="1072524"/>
                </a:xfrm>
                <a:prstGeom prst="flowChartDecision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/>
                    <a:t>IF up Button pressed</a:t>
                  </a:r>
                </a:p>
              </p:txBody>
            </p: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F01127E8-19C7-DA10-797F-20DD5A9314E3}"/>
                    </a:ext>
                  </a:extLst>
                </p:cNvPr>
                <p:cNvCxnSpPr>
                  <a:cxnSpLocks/>
                  <a:stCxn id="92" idx="2"/>
                  <a:endCxn id="81" idx="0"/>
                </p:cNvCxnSpPr>
                <p:nvPr/>
              </p:nvCxnSpPr>
              <p:spPr>
                <a:xfrm>
                  <a:off x="9515840" y="2033105"/>
                  <a:ext cx="0" cy="447786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13B57995-6A58-1A7C-01E1-BFDAC68021C9}"/>
                    </a:ext>
                  </a:extLst>
                </p:cNvPr>
                <p:cNvCxnSpPr>
                  <a:cxnSpLocks/>
                  <a:stCxn id="92" idx="3"/>
                  <a:endCxn id="76" idx="1"/>
                </p:cNvCxnSpPr>
                <p:nvPr/>
              </p:nvCxnSpPr>
              <p:spPr>
                <a:xfrm>
                  <a:off x="10474085" y="1496843"/>
                  <a:ext cx="1616066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E49B290-1C76-F61D-7495-D275767EA945}"/>
                    </a:ext>
                  </a:extLst>
                </p:cNvPr>
                <p:cNvSpPr txBox="1"/>
                <p:nvPr/>
              </p:nvSpPr>
              <p:spPr>
                <a:xfrm>
                  <a:off x="8933930" y="1916353"/>
                  <a:ext cx="5292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YES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CA95957-2593-471E-BB65-68EEF13CDF40}"/>
                    </a:ext>
                  </a:extLst>
                </p:cNvPr>
                <p:cNvSpPr txBox="1"/>
                <p:nvPr/>
              </p:nvSpPr>
              <p:spPr>
                <a:xfrm>
                  <a:off x="11017513" y="1176769"/>
                  <a:ext cx="5292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NO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A6B9395-2A75-BABB-373B-D76F334E370E}"/>
                  </a:ext>
                </a:extLst>
              </p:cNvPr>
              <p:cNvGrpSpPr/>
              <p:nvPr/>
            </p:nvGrpSpPr>
            <p:grpSpPr>
              <a:xfrm>
                <a:off x="8665185" y="766705"/>
                <a:ext cx="2764081" cy="1479420"/>
                <a:chOff x="9413405" y="1095517"/>
                <a:chExt cx="2764081" cy="1479420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2524D608-1658-7A49-40B4-059F4DA65C6C}"/>
                    </a:ext>
                  </a:extLst>
                </p:cNvPr>
                <p:cNvGrpSpPr/>
                <p:nvPr/>
              </p:nvGrpSpPr>
              <p:grpSpPr>
                <a:xfrm>
                  <a:off x="9413405" y="1095517"/>
                  <a:ext cx="2407940" cy="1479420"/>
                  <a:chOff x="8557594" y="960581"/>
                  <a:chExt cx="2407940" cy="1479420"/>
                </a:xfrm>
              </p:grpSpPr>
              <p:sp>
                <p:nvSpPr>
                  <p:cNvPr id="87" name="Flowchart: Decision 86">
                    <a:extLst>
                      <a:ext uri="{FF2B5EF4-FFF2-40B4-BE49-F238E27FC236}">
                        <a16:creationId xmlns:a16="http://schemas.microsoft.com/office/drawing/2014/main" id="{AAB6EE00-58AB-163D-1269-718827E6E6E6}"/>
                      </a:ext>
                    </a:extLst>
                  </p:cNvPr>
                  <p:cNvSpPr/>
                  <p:nvPr/>
                </p:nvSpPr>
                <p:spPr>
                  <a:xfrm>
                    <a:off x="8557594" y="960581"/>
                    <a:ext cx="1916491" cy="1072524"/>
                  </a:xfrm>
                  <a:prstGeom prst="flowChartDecision">
                    <a:avLst/>
                  </a:prstGeom>
                  <a:noFill/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/>
                      <a:t>IF on/off Button pressed</a:t>
                    </a:r>
                  </a:p>
                </p:txBody>
              </p: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28A8FA86-7AAB-8E99-6CC7-046DE37DB01F}"/>
                      </a:ext>
                    </a:extLst>
                  </p:cNvPr>
                  <p:cNvCxnSpPr>
                    <a:cxnSpLocks/>
                    <a:stCxn id="87" idx="2"/>
                  </p:cNvCxnSpPr>
                  <p:nvPr/>
                </p:nvCxnSpPr>
                <p:spPr>
                  <a:xfrm flipH="1">
                    <a:off x="9515839" y="2033105"/>
                    <a:ext cx="1" cy="406896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03E9027F-37E4-3009-A779-745B1D314B35}"/>
                      </a:ext>
                    </a:extLst>
                  </p:cNvPr>
                  <p:cNvCxnSpPr>
                    <a:cxnSpLocks/>
                    <a:stCxn id="87" idx="3"/>
                  </p:cNvCxnSpPr>
                  <p:nvPr/>
                </p:nvCxnSpPr>
                <p:spPr>
                  <a:xfrm>
                    <a:off x="10474085" y="1496843"/>
                    <a:ext cx="461180" cy="17500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D9A5A43-9CE2-93CF-314C-5F9940363D68}"/>
                      </a:ext>
                    </a:extLst>
                  </p:cNvPr>
                  <p:cNvSpPr txBox="1"/>
                  <p:nvPr/>
                </p:nvSpPr>
                <p:spPr>
                  <a:xfrm>
                    <a:off x="8933930" y="1916353"/>
                    <a:ext cx="5292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A80EA13B-EBB1-D208-657E-06FC43FFE481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6325" y="1135753"/>
                    <a:ext cx="5292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NO</a:t>
                    </a:r>
                  </a:p>
                </p:txBody>
              </p:sp>
            </p:grpSp>
            <p:sp>
              <p:nvSpPr>
                <p:cNvPr id="86" name="Flowchart: Connector 85">
                  <a:extLst>
                    <a:ext uri="{FF2B5EF4-FFF2-40B4-BE49-F238E27FC236}">
                      <a16:creationId xmlns:a16="http://schemas.microsoft.com/office/drawing/2014/main" id="{97800687-3614-309F-2B9C-8A28F114F34E}"/>
                    </a:ext>
                  </a:extLst>
                </p:cNvPr>
                <p:cNvSpPr/>
                <p:nvPr/>
              </p:nvSpPr>
              <p:spPr>
                <a:xfrm>
                  <a:off x="11757736" y="1447060"/>
                  <a:ext cx="419750" cy="397161"/>
                </a:xfrm>
                <a:prstGeom prst="flowChartConnector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/>
                    <a:t>C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C3659A6-11A4-C3A5-365D-8808CFB0D5B7}"/>
                  </a:ext>
                </a:extLst>
              </p:cNvPr>
              <p:cNvGrpSpPr/>
              <p:nvPr/>
            </p:nvGrpSpPr>
            <p:grpSpPr>
              <a:xfrm>
                <a:off x="2840761" y="2263926"/>
                <a:ext cx="2235143" cy="1356977"/>
                <a:chOff x="8557594" y="960581"/>
                <a:chExt cx="2235143" cy="1356977"/>
              </a:xfrm>
            </p:grpSpPr>
            <p:sp>
              <p:nvSpPr>
                <p:cNvPr id="81" name="Flowchart: Decision 80">
                  <a:extLst>
                    <a:ext uri="{FF2B5EF4-FFF2-40B4-BE49-F238E27FC236}">
                      <a16:creationId xmlns:a16="http://schemas.microsoft.com/office/drawing/2014/main" id="{7D9AEA16-C8B5-E9A8-154F-662758896BB9}"/>
                    </a:ext>
                  </a:extLst>
                </p:cNvPr>
                <p:cNvSpPr/>
                <p:nvPr/>
              </p:nvSpPr>
              <p:spPr>
                <a:xfrm>
                  <a:off x="8557594" y="960581"/>
                  <a:ext cx="1916491" cy="1072524"/>
                </a:xfrm>
                <a:prstGeom prst="flowChartDecision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/>
                    <a:t>IF </a:t>
                  </a:r>
                  <a:r>
                    <a:rPr lang="en-US" sz="1600" dirty="0"/>
                    <a:t>Setting mode off</a:t>
                  </a:r>
                  <a:endParaRPr lang="en-US" sz="1600" b="1" dirty="0"/>
                </a:p>
              </p:txBody>
            </p: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8848499E-8317-0038-FFCD-E600F81CF4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74085" y="1496843"/>
                  <a:ext cx="318652" cy="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519BD95-61F5-10D2-CF0E-73B1ECB4863C}"/>
                    </a:ext>
                  </a:extLst>
                </p:cNvPr>
                <p:cNvSpPr txBox="1"/>
                <p:nvPr/>
              </p:nvSpPr>
              <p:spPr>
                <a:xfrm>
                  <a:off x="10263528" y="1114897"/>
                  <a:ext cx="5292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YES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FA5DB5C-55FC-237E-888E-B807AD08FEBD}"/>
                    </a:ext>
                  </a:extLst>
                </p:cNvPr>
                <p:cNvSpPr txBox="1"/>
                <p:nvPr/>
              </p:nvSpPr>
              <p:spPr>
                <a:xfrm>
                  <a:off x="8942562" y="1948226"/>
                  <a:ext cx="5292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NO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B0262D0-0C46-7015-24EE-AE4AD4DE0900}"/>
                  </a:ext>
                </a:extLst>
              </p:cNvPr>
              <p:cNvGrpSpPr/>
              <p:nvPr/>
            </p:nvGrpSpPr>
            <p:grpSpPr>
              <a:xfrm>
                <a:off x="5643189" y="743616"/>
                <a:ext cx="3138069" cy="2874000"/>
                <a:chOff x="6141330" y="1113017"/>
                <a:chExt cx="3138069" cy="2874000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8D37C3B5-9885-B928-DED0-B577B0CF26F8}"/>
                    </a:ext>
                  </a:extLst>
                </p:cNvPr>
                <p:cNvGrpSpPr/>
                <p:nvPr/>
              </p:nvGrpSpPr>
              <p:grpSpPr>
                <a:xfrm>
                  <a:off x="6871459" y="1113017"/>
                  <a:ext cx="2407940" cy="1517023"/>
                  <a:chOff x="8557594" y="960581"/>
                  <a:chExt cx="2407940" cy="1517023"/>
                </a:xfrm>
              </p:grpSpPr>
              <p:sp>
                <p:nvSpPr>
                  <p:cNvPr id="76" name="Flowchart: Decision 75">
                    <a:extLst>
                      <a:ext uri="{FF2B5EF4-FFF2-40B4-BE49-F238E27FC236}">
                        <a16:creationId xmlns:a16="http://schemas.microsoft.com/office/drawing/2014/main" id="{311E18FF-41F1-212F-5695-1EFE0105D911}"/>
                      </a:ext>
                    </a:extLst>
                  </p:cNvPr>
                  <p:cNvSpPr/>
                  <p:nvPr/>
                </p:nvSpPr>
                <p:spPr>
                  <a:xfrm>
                    <a:off x="8557594" y="960581"/>
                    <a:ext cx="1916491" cy="1072524"/>
                  </a:xfrm>
                  <a:prstGeom prst="flowChartDecision">
                    <a:avLst/>
                  </a:prstGeom>
                  <a:noFill/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/>
                      <a:t>IF Down Button pressed</a:t>
                    </a:r>
                  </a:p>
                </p:txBody>
              </p: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86C938EA-9949-8E1B-F971-D7293CBE602B}"/>
                      </a:ext>
                    </a:extLst>
                  </p:cNvPr>
                  <p:cNvCxnSpPr>
                    <a:cxnSpLocks/>
                    <a:stCxn id="76" idx="2"/>
                    <a:endCxn id="71" idx="0"/>
                  </p:cNvCxnSpPr>
                  <p:nvPr/>
                </p:nvCxnSpPr>
                <p:spPr>
                  <a:xfrm>
                    <a:off x="9515840" y="2033105"/>
                    <a:ext cx="11156" cy="444499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BFAFD980-06E1-A640-D202-9B68406BB7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74085" y="1496843"/>
                    <a:ext cx="329808" cy="0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06B171AB-4740-E3BE-58D0-0F4F1FBEB4F1}"/>
                      </a:ext>
                    </a:extLst>
                  </p:cNvPr>
                  <p:cNvSpPr txBox="1"/>
                  <p:nvPr/>
                </p:nvSpPr>
                <p:spPr>
                  <a:xfrm>
                    <a:off x="8933930" y="1916353"/>
                    <a:ext cx="5292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5F12F04E-008D-BD33-7FF5-AA72CFE5D5B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6325" y="1135753"/>
                    <a:ext cx="5292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NO</a:t>
                    </a:r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65A340E4-6CC6-D900-5261-2C32153C0895}"/>
                    </a:ext>
                  </a:extLst>
                </p:cNvPr>
                <p:cNvGrpSpPr/>
                <p:nvPr/>
              </p:nvGrpSpPr>
              <p:grpSpPr>
                <a:xfrm>
                  <a:off x="6141330" y="2630040"/>
                  <a:ext cx="2657776" cy="1356977"/>
                  <a:chOff x="7816309" y="960581"/>
                  <a:chExt cx="2657776" cy="1356977"/>
                </a:xfrm>
              </p:grpSpPr>
              <p:sp>
                <p:nvSpPr>
                  <p:cNvPr id="71" name="Flowchart: Decision 70">
                    <a:extLst>
                      <a:ext uri="{FF2B5EF4-FFF2-40B4-BE49-F238E27FC236}">
                        <a16:creationId xmlns:a16="http://schemas.microsoft.com/office/drawing/2014/main" id="{D186B52E-91E7-F3C4-C9D5-5DE144CF3018}"/>
                      </a:ext>
                    </a:extLst>
                  </p:cNvPr>
                  <p:cNvSpPr/>
                  <p:nvPr/>
                </p:nvSpPr>
                <p:spPr>
                  <a:xfrm>
                    <a:off x="8557594" y="960581"/>
                    <a:ext cx="1916491" cy="1072524"/>
                  </a:xfrm>
                  <a:prstGeom prst="flowChartDecision">
                    <a:avLst/>
                  </a:prstGeom>
                  <a:noFill/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/>
                      <a:t>IF </a:t>
                    </a:r>
                    <a:r>
                      <a:rPr lang="en-US" sz="1600" dirty="0"/>
                      <a:t>Setting mode off</a:t>
                    </a:r>
                    <a:endParaRPr lang="en-US" sz="1600" b="1" dirty="0"/>
                  </a:p>
                </p:txBody>
              </p: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EC904D44-E24C-B537-938B-BE0503D6A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16309" y="2020046"/>
                    <a:ext cx="7003" cy="224140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9DBF9159-CAD4-683B-7F49-A815C567E2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292989" y="1499031"/>
                    <a:ext cx="230707" cy="0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7A1E0815-2C5E-B01B-E63D-C4BA50C8900A}"/>
                      </a:ext>
                    </a:extLst>
                  </p:cNvPr>
                  <p:cNvSpPr txBox="1"/>
                  <p:nvPr/>
                </p:nvSpPr>
                <p:spPr>
                  <a:xfrm>
                    <a:off x="8292989" y="1147333"/>
                    <a:ext cx="5292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8C29AB92-AF08-B45E-35A5-6D4D0C84AEE6}"/>
                      </a:ext>
                    </a:extLst>
                  </p:cNvPr>
                  <p:cNvSpPr txBox="1"/>
                  <p:nvPr/>
                </p:nvSpPr>
                <p:spPr>
                  <a:xfrm>
                    <a:off x="8942562" y="1948226"/>
                    <a:ext cx="5292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NO</a:t>
                    </a:r>
                  </a:p>
                </p:txBody>
              </p:sp>
            </p:grpSp>
          </p:grpSp>
          <p:sp>
            <p:nvSpPr>
              <p:cNvPr id="42" name="Flowchart: Process 41">
                <a:extLst>
                  <a:ext uri="{FF2B5EF4-FFF2-40B4-BE49-F238E27FC236}">
                    <a16:creationId xmlns:a16="http://schemas.microsoft.com/office/drawing/2014/main" id="{4C08A055-B86B-97C8-525A-AA0A7CD87211}"/>
                  </a:ext>
                </a:extLst>
              </p:cNvPr>
              <p:cNvSpPr/>
              <p:nvPr/>
            </p:nvSpPr>
            <p:spPr>
              <a:xfrm>
                <a:off x="5062734" y="1520988"/>
                <a:ext cx="1096683" cy="1774879"/>
              </a:xfrm>
              <a:prstGeom prst="flowChartProcess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Setting mode on ,Timer on and Blink 7-segments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8C2B359-77DF-CDCA-627F-B2D189544E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9007" y="3336450"/>
                <a:ext cx="9979" cy="44121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3027E9D-276E-4867-1F27-803202D1A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2719" y="3320191"/>
                <a:ext cx="0" cy="457471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Flowchart: Process 44">
                <a:extLst>
                  <a:ext uri="{FF2B5EF4-FFF2-40B4-BE49-F238E27FC236}">
                    <a16:creationId xmlns:a16="http://schemas.microsoft.com/office/drawing/2014/main" id="{F53566AB-F348-9D7D-42D2-E94013670DE7}"/>
                  </a:ext>
                </a:extLst>
              </p:cNvPr>
              <p:cNvSpPr/>
              <p:nvPr/>
            </p:nvSpPr>
            <p:spPr>
              <a:xfrm>
                <a:off x="3144934" y="3784637"/>
                <a:ext cx="1351092" cy="548947"/>
              </a:xfrm>
              <a:prstGeom prst="flowChartProcess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Set Temp+5</a:t>
                </a:r>
              </a:p>
            </p:txBody>
          </p:sp>
          <p:sp>
            <p:nvSpPr>
              <p:cNvPr id="46" name="Flowchart: Process 45">
                <a:extLst>
                  <a:ext uri="{FF2B5EF4-FFF2-40B4-BE49-F238E27FC236}">
                    <a16:creationId xmlns:a16="http://schemas.microsoft.com/office/drawing/2014/main" id="{ADB28055-0C3C-4F91-5D9F-B6D53B1498CA}"/>
                  </a:ext>
                </a:extLst>
              </p:cNvPr>
              <p:cNvSpPr/>
              <p:nvPr/>
            </p:nvSpPr>
            <p:spPr>
              <a:xfrm>
                <a:off x="6691969" y="3756735"/>
                <a:ext cx="1351092" cy="548947"/>
              </a:xfrm>
              <a:prstGeom prst="flowChartProcess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Set Temp-5</a:t>
                </a:r>
              </a:p>
            </p:txBody>
          </p:sp>
          <p:sp>
            <p:nvSpPr>
              <p:cNvPr id="47" name="Flowchart: Data 46">
                <a:extLst>
                  <a:ext uri="{FF2B5EF4-FFF2-40B4-BE49-F238E27FC236}">
                    <a16:creationId xmlns:a16="http://schemas.microsoft.com/office/drawing/2014/main" id="{B3723DA3-17C8-9D2B-F423-825D1D0B8CE5}"/>
                  </a:ext>
                </a:extLst>
              </p:cNvPr>
              <p:cNvSpPr/>
              <p:nvPr/>
            </p:nvSpPr>
            <p:spPr>
              <a:xfrm>
                <a:off x="4151023" y="4362051"/>
                <a:ext cx="2682309" cy="560488"/>
              </a:xfrm>
              <a:prstGeom prst="flowChartInputOutpu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Write Set Temp on 7-segment</a:t>
                </a:r>
              </a:p>
            </p:txBody>
          </p:sp>
          <p:cxnSp>
            <p:nvCxnSpPr>
              <p:cNvPr id="48" name="Connector: Elbow 47">
                <a:extLst>
                  <a:ext uri="{FF2B5EF4-FFF2-40B4-BE49-F238E27FC236}">
                    <a16:creationId xmlns:a16="http://schemas.microsoft.com/office/drawing/2014/main" id="{91814CB0-4A7F-62AE-0A42-866847832C85}"/>
                  </a:ext>
                </a:extLst>
              </p:cNvPr>
              <p:cNvCxnSpPr>
                <a:cxnSpLocks/>
                <a:stCxn id="45" idx="3"/>
                <a:endCxn id="6" idx="4"/>
              </p:cNvCxnSpPr>
              <p:nvPr/>
            </p:nvCxnSpPr>
            <p:spPr>
              <a:xfrm flipV="1">
                <a:off x="4496026" y="3868990"/>
                <a:ext cx="1115049" cy="19012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0F1803AF-35AC-899C-67A8-F15B5943C91B}"/>
                  </a:ext>
                </a:extLst>
              </p:cNvPr>
              <p:cNvCxnSpPr>
                <a:cxnSpLocks/>
                <a:endCxn id="6" idx="4"/>
              </p:cNvCxnSpPr>
              <p:nvPr/>
            </p:nvCxnSpPr>
            <p:spPr>
              <a:xfrm rot="10800000">
                <a:off x="5611075" y="3868991"/>
                <a:ext cx="1038004" cy="1730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65CF85B3-8CB6-B014-5400-A15A2FD18CB0}"/>
                  </a:ext>
                </a:extLst>
              </p:cNvPr>
              <p:cNvSpPr/>
              <p:nvPr/>
            </p:nvSpPr>
            <p:spPr>
              <a:xfrm>
                <a:off x="3487914" y="4453025"/>
                <a:ext cx="419750" cy="397161"/>
              </a:xfrm>
              <a:prstGeom prst="flowChartConnector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C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D63FF6F-479D-1F50-2338-AA8D6C2999B7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 flipV="1">
                <a:off x="3907055" y="4642295"/>
                <a:ext cx="512199" cy="931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CEE6B8A-EE78-6231-5A97-98F6A19313FC}"/>
                  </a:ext>
                </a:extLst>
              </p:cNvPr>
              <p:cNvGrpSpPr/>
              <p:nvPr/>
            </p:nvGrpSpPr>
            <p:grpSpPr>
              <a:xfrm>
                <a:off x="8682867" y="2276239"/>
                <a:ext cx="2321382" cy="1398774"/>
                <a:chOff x="8557594" y="960581"/>
                <a:chExt cx="2321382" cy="1398774"/>
              </a:xfrm>
            </p:grpSpPr>
            <p:sp>
              <p:nvSpPr>
                <p:cNvPr id="65" name="Flowchart: Decision 64">
                  <a:extLst>
                    <a:ext uri="{FF2B5EF4-FFF2-40B4-BE49-F238E27FC236}">
                      <a16:creationId xmlns:a16="http://schemas.microsoft.com/office/drawing/2014/main" id="{565059F8-74DC-E612-846B-79F39827D692}"/>
                    </a:ext>
                  </a:extLst>
                </p:cNvPr>
                <p:cNvSpPr/>
                <p:nvPr/>
              </p:nvSpPr>
              <p:spPr>
                <a:xfrm>
                  <a:off x="8557594" y="960581"/>
                  <a:ext cx="1916491" cy="1072524"/>
                </a:xfrm>
                <a:prstGeom prst="flowChartDecision">
                  <a:avLst/>
                </a:prstGeom>
                <a:noFill/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/>
                    <a:t>IF first press</a:t>
                  </a:r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41F740DB-F906-FB46-9B71-514D85D19D6A}"/>
                    </a:ext>
                  </a:extLst>
                </p:cNvPr>
                <p:cNvCxnSpPr>
                  <a:cxnSpLocks/>
                  <a:stCxn id="65" idx="2"/>
                </p:cNvCxnSpPr>
                <p:nvPr/>
              </p:nvCxnSpPr>
              <p:spPr>
                <a:xfrm>
                  <a:off x="9515840" y="2033105"/>
                  <a:ext cx="0" cy="326250"/>
                </a:xfrm>
                <a:prstGeom prst="straightConnector1">
                  <a:avLst/>
                </a:prstGeom>
                <a:ln w="57150"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1E429AB-1BB4-73C1-4AEC-A3B16EBC8155}"/>
                    </a:ext>
                  </a:extLst>
                </p:cNvPr>
                <p:cNvSpPr txBox="1"/>
                <p:nvPr/>
              </p:nvSpPr>
              <p:spPr>
                <a:xfrm>
                  <a:off x="8933930" y="1916353"/>
                  <a:ext cx="5292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YES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B78FC25-D73E-76C4-4A28-97EE46258358}"/>
                    </a:ext>
                  </a:extLst>
                </p:cNvPr>
                <p:cNvSpPr txBox="1"/>
                <p:nvPr/>
              </p:nvSpPr>
              <p:spPr>
                <a:xfrm>
                  <a:off x="10349767" y="1128941"/>
                  <a:ext cx="5292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NO</a:t>
                  </a:r>
                </a:p>
              </p:txBody>
            </p:sp>
          </p:grpSp>
          <p:sp>
            <p:nvSpPr>
              <p:cNvPr id="53" name="Flowchart: Process 52">
                <a:extLst>
                  <a:ext uri="{FF2B5EF4-FFF2-40B4-BE49-F238E27FC236}">
                    <a16:creationId xmlns:a16="http://schemas.microsoft.com/office/drawing/2014/main" id="{D75AC4C9-BD6C-FCF6-C0F3-F56E82C513F9}"/>
                  </a:ext>
                </a:extLst>
              </p:cNvPr>
              <p:cNvSpPr/>
              <p:nvPr/>
            </p:nvSpPr>
            <p:spPr>
              <a:xfrm>
                <a:off x="9059203" y="3705679"/>
                <a:ext cx="1168630" cy="353431"/>
              </a:xfrm>
              <a:prstGeom prst="flowChartProcess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System on</a:t>
                </a:r>
              </a:p>
            </p:txBody>
          </p: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E958BB01-69A5-55AF-FFEC-3F276F3E03A1}"/>
                  </a:ext>
                </a:extLst>
              </p:cNvPr>
              <p:cNvCxnSpPr>
                <a:cxnSpLocks/>
                <a:stCxn id="65" idx="3"/>
                <a:endCxn id="55" idx="0"/>
              </p:cNvCxnSpPr>
              <p:nvPr/>
            </p:nvCxnSpPr>
            <p:spPr>
              <a:xfrm>
                <a:off x="10599358" y="2812501"/>
                <a:ext cx="533176" cy="262843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lowchart: Process 54">
                <a:extLst>
                  <a:ext uri="{FF2B5EF4-FFF2-40B4-BE49-F238E27FC236}">
                    <a16:creationId xmlns:a16="http://schemas.microsoft.com/office/drawing/2014/main" id="{64A0BCB4-87AE-A70E-E531-23D8478D38AA}"/>
                  </a:ext>
                </a:extLst>
              </p:cNvPr>
              <p:cNvSpPr/>
              <p:nvPr/>
            </p:nvSpPr>
            <p:spPr>
              <a:xfrm>
                <a:off x="10382368" y="3075344"/>
                <a:ext cx="1500331" cy="525999"/>
              </a:xfrm>
              <a:prstGeom prst="flowChartProcess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System off</a:t>
                </a:r>
              </a:p>
              <a:p>
                <a:pPr algn="ctr"/>
                <a:r>
                  <a:rPr lang="en-US" dirty="0"/>
                  <a:t>And no press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582990F-7D17-8ECC-71DD-0F6A4E3A87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1112" y="4059110"/>
                <a:ext cx="0" cy="32625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DF36F4F-2E71-041D-4B17-752891C3B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5892" y="4922539"/>
                <a:ext cx="4390" cy="277871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6DCD6FCF-5EDE-8552-EA79-A0E098697E0C}"/>
                  </a:ext>
                </a:extLst>
              </p:cNvPr>
              <p:cNvSpPr/>
              <p:nvPr/>
            </p:nvSpPr>
            <p:spPr>
              <a:xfrm>
                <a:off x="9464938" y="6434190"/>
                <a:ext cx="419750" cy="308944"/>
              </a:xfrm>
              <a:prstGeom prst="flowChartConnector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2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6AFC4B84-90DA-98A9-1407-1C217A56D184}"/>
                  </a:ext>
                </a:extLst>
              </p:cNvPr>
              <p:cNvGrpSpPr/>
              <p:nvPr/>
            </p:nvGrpSpPr>
            <p:grpSpPr>
              <a:xfrm>
                <a:off x="4375032" y="370867"/>
                <a:ext cx="7516173" cy="6432809"/>
                <a:chOff x="4375032" y="370867"/>
                <a:chExt cx="7516173" cy="6432809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EB99ED5E-A99F-3164-7615-780C3A4F2D67}"/>
                    </a:ext>
                  </a:extLst>
                </p:cNvPr>
                <p:cNvGrpSpPr/>
                <p:nvPr/>
              </p:nvGrpSpPr>
              <p:grpSpPr>
                <a:xfrm>
                  <a:off x="4375032" y="5246033"/>
                  <a:ext cx="2986698" cy="1320736"/>
                  <a:chOff x="8297826" y="830662"/>
                  <a:chExt cx="2986698" cy="1320736"/>
                </a:xfrm>
              </p:grpSpPr>
              <p:sp>
                <p:nvSpPr>
                  <p:cNvPr id="108" name="Flowchart: Decision 107">
                    <a:extLst>
                      <a:ext uri="{FF2B5EF4-FFF2-40B4-BE49-F238E27FC236}">
                        <a16:creationId xmlns:a16="http://schemas.microsoft.com/office/drawing/2014/main" id="{E8A37672-18DF-48C2-03C5-789AB58838CE}"/>
                      </a:ext>
                    </a:extLst>
                  </p:cNvPr>
                  <p:cNvSpPr/>
                  <p:nvPr/>
                </p:nvSpPr>
                <p:spPr>
                  <a:xfrm>
                    <a:off x="8297826" y="830662"/>
                    <a:ext cx="2492135" cy="1077898"/>
                  </a:xfrm>
                  <a:prstGeom prst="flowChartDecision">
                    <a:avLst/>
                  </a:prstGeom>
                  <a:noFill/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/>
                      <a:t>IF 5 sec passed after last press</a:t>
                    </a:r>
                  </a:p>
                </p:txBody>
              </p: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94B0D1E0-A6BE-FDF1-E1F9-3CC7D9CCB40C}"/>
                      </a:ext>
                    </a:extLst>
                  </p:cNvPr>
                  <p:cNvCxnSpPr>
                    <a:cxnSpLocks/>
                    <a:stCxn id="108" idx="2"/>
                    <a:endCxn id="124" idx="0"/>
                  </p:cNvCxnSpPr>
                  <p:nvPr/>
                </p:nvCxnSpPr>
                <p:spPr>
                  <a:xfrm flipH="1">
                    <a:off x="9537397" y="1908560"/>
                    <a:ext cx="6497" cy="188514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Arrow Connector 109">
                    <a:extLst>
                      <a:ext uri="{FF2B5EF4-FFF2-40B4-BE49-F238E27FC236}">
                        <a16:creationId xmlns:a16="http://schemas.microsoft.com/office/drawing/2014/main" id="{B3B5A89C-FC10-1FD8-B5F3-15B4BA168277}"/>
                      </a:ext>
                    </a:extLst>
                  </p:cNvPr>
                  <p:cNvCxnSpPr>
                    <a:cxnSpLocks/>
                    <a:stCxn id="108" idx="3"/>
                  </p:cNvCxnSpPr>
                  <p:nvPr/>
                </p:nvCxnSpPr>
                <p:spPr>
                  <a:xfrm>
                    <a:off x="10789961" y="1369611"/>
                    <a:ext cx="494563" cy="0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CD0A46E-6692-B2DF-1BF7-DEB63D6CFE36}"/>
                      </a:ext>
                    </a:extLst>
                  </p:cNvPr>
                  <p:cNvSpPr txBox="1"/>
                  <p:nvPr/>
                </p:nvSpPr>
                <p:spPr>
                  <a:xfrm>
                    <a:off x="8905375" y="1782066"/>
                    <a:ext cx="5292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E3F0BEC-4355-0511-80EA-1F40EA0AB9D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2301" y="868005"/>
                    <a:ext cx="5292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NO</a:t>
                    </a:r>
                  </a:p>
                </p:txBody>
              </p:sp>
            </p:grpSp>
            <p:sp>
              <p:nvSpPr>
                <p:cNvPr id="124" name="Flowchart: Connector 123">
                  <a:extLst>
                    <a:ext uri="{FF2B5EF4-FFF2-40B4-BE49-F238E27FC236}">
                      <a16:creationId xmlns:a16="http://schemas.microsoft.com/office/drawing/2014/main" id="{367D9A21-8E67-6666-5D41-0CFB6AE10E7A}"/>
                    </a:ext>
                  </a:extLst>
                </p:cNvPr>
                <p:cNvSpPr/>
                <p:nvPr/>
              </p:nvSpPr>
              <p:spPr>
                <a:xfrm>
                  <a:off x="5404728" y="6512445"/>
                  <a:ext cx="419750" cy="291231"/>
                </a:xfrm>
                <a:prstGeom prst="flowChartConnector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/>
                    <a:t>D</a:t>
                  </a: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D82B7225-CC24-1170-3DEF-8FBE8450592A}"/>
                    </a:ext>
                  </a:extLst>
                </p:cNvPr>
                <p:cNvGrpSpPr/>
                <p:nvPr/>
              </p:nvGrpSpPr>
              <p:grpSpPr>
                <a:xfrm>
                  <a:off x="8690729" y="3386778"/>
                  <a:ext cx="916694" cy="321921"/>
                  <a:chOff x="8690729" y="3386778"/>
                  <a:chExt cx="916694" cy="321921"/>
                </a:xfrm>
              </p:grpSpPr>
              <p:sp>
                <p:nvSpPr>
                  <p:cNvPr id="125" name="Flowchart: Connector 124">
                    <a:extLst>
                      <a:ext uri="{FF2B5EF4-FFF2-40B4-BE49-F238E27FC236}">
                        <a16:creationId xmlns:a16="http://schemas.microsoft.com/office/drawing/2014/main" id="{31833939-D75D-C741-E781-1CAA927D5E73}"/>
                      </a:ext>
                    </a:extLst>
                  </p:cNvPr>
                  <p:cNvSpPr/>
                  <p:nvPr/>
                </p:nvSpPr>
                <p:spPr>
                  <a:xfrm>
                    <a:off x="8690729" y="3386778"/>
                    <a:ext cx="415162" cy="321921"/>
                  </a:xfrm>
                  <a:prstGeom prst="flowChartConnector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/>
                      <a:t>D</a:t>
                    </a:r>
                  </a:p>
                </p:txBody>
              </p:sp>
              <p:cxnSp>
                <p:nvCxnSpPr>
                  <p:cNvPr id="126" name="Straight Arrow Connector 125">
                    <a:extLst>
                      <a:ext uri="{FF2B5EF4-FFF2-40B4-BE49-F238E27FC236}">
                        <a16:creationId xmlns:a16="http://schemas.microsoft.com/office/drawing/2014/main" id="{4C18C643-B950-8EA2-EEF0-BD8B68D8F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34423" y="3540749"/>
                    <a:ext cx="473000" cy="6990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1FD9386F-1D41-8267-906D-46DC1C4D785E}"/>
                    </a:ext>
                  </a:extLst>
                </p:cNvPr>
                <p:cNvGrpSpPr/>
                <p:nvPr/>
              </p:nvGrpSpPr>
              <p:grpSpPr>
                <a:xfrm>
                  <a:off x="8162423" y="370867"/>
                  <a:ext cx="415162" cy="747381"/>
                  <a:chOff x="8261231" y="-259646"/>
                  <a:chExt cx="415162" cy="747381"/>
                </a:xfrm>
              </p:grpSpPr>
              <p:sp>
                <p:nvSpPr>
                  <p:cNvPr id="143" name="Flowchart: Connector 142">
                    <a:extLst>
                      <a:ext uri="{FF2B5EF4-FFF2-40B4-BE49-F238E27FC236}">
                        <a16:creationId xmlns:a16="http://schemas.microsoft.com/office/drawing/2014/main" id="{5C30C202-C057-35C1-9CC8-BA5851B28098}"/>
                      </a:ext>
                    </a:extLst>
                  </p:cNvPr>
                  <p:cNvSpPr/>
                  <p:nvPr/>
                </p:nvSpPr>
                <p:spPr>
                  <a:xfrm>
                    <a:off x="8261231" y="-259646"/>
                    <a:ext cx="415162" cy="321921"/>
                  </a:xfrm>
                  <a:prstGeom prst="flowChartConnector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/>
                      <a:t>B</a:t>
                    </a:r>
                  </a:p>
                </p:txBody>
              </p: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3E2E4BFE-AA7E-D430-C90A-299EBE17478B}"/>
                      </a:ext>
                    </a:extLst>
                  </p:cNvPr>
                  <p:cNvCxnSpPr>
                    <a:cxnSpLocks/>
                    <a:stCxn id="143" idx="4"/>
                  </p:cNvCxnSpPr>
                  <p:nvPr/>
                </p:nvCxnSpPr>
                <p:spPr>
                  <a:xfrm>
                    <a:off x="8468812" y="62275"/>
                    <a:ext cx="0" cy="425460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6" name="Flowchart: Connector 145">
                  <a:extLst>
                    <a:ext uri="{FF2B5EF4-FFF2-40B4-BE49-F238E27FC236}">
                      <a16:creationId xmlns:a16="http://schemas.microsoft.com/office/drawing/2014/main" id="{2478A10F-E962-3204-99DD-95B800650B68}"/>
                    </a:ext>
                  </a:extLst>
                </p:cNvPr>
                <p:cNvSpPr/>
                <p:nvPr/>
              </p:nvSpPr>
              <p:spPr>
                <a:xfrm>
                  <a:off x="7379005" y="5615465"/>
                  <a:ext cx="415162" cy="321921"/>
                </a:xfrm>
                <a:prstGeom prst="flowChartConnector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/>
                    <a:t>E</a:t>
                  </a:r>
                </a:p>
              </p:txBody>
            </p:sp>
            <p:cxnSp>
              <p:nvCxnSpPr>
                <p:cNvPr id="148" name="Connector: Elbow 147">
                  <a:extLst>
                    <a:ext uri="{FF2B5EF4-FFF2-40B4-BE49-F238E27FC236}">
                      <a16:creationId xmlns:a16="http://schemas.microsoft.com/office/drawing/2014/main" id="{08E86FBB-1F4F-5529-5ACB-4EC8E07FBFD8}"/>
                    </a:ext>
                  </a:extLst>
                </p:cNvPr>
                <p:cNvCxnSpPr>
                  <a:cxnSpLocks/>
                  <a:stCxn id="55" idx="2"/>
                </p:cNvCxnSpPr>
                <p:nvPr/>
              </p:nvCxnSpPr>
              <p:spPr>
                <a:xfrm rot="5400000">
                  <a:off x="10147234" y="3192951"/>
                  <a:ext cx="576908" cy="1393693"/>
                </a:xfrm>
                <a:prstGeom prst="bentConnector2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8AE0E585-6F0B-4918-C466-FC23944F3A63}"/>
                    </a:ext>
                  </a:extLst>
                </p:cNvPr>
                <p:cNvGrpSpPr/>
                <p:nvPr/>
              </p:nvGrpSpPr>
              <p:grpSpPr>
                <a:xfrm>
                  <a:off x="8612907" y="4449630"/>
                  <a:ext cx="2835370" cy="1139619"/>
                  <a:chOff x="8445430" y="962829"/>
                  <a:chExt cx="2835370" cy="1139619"/>
                </a:xfrm>
              </p:grpSpPr>
              <p:sp>
                <p:nvSpPr>
                  <p:cNvPr id="155" name="Flowchart: Decision 154">
                    <a:extLst>
                      <a:ext uri="{FF2B5EF4-FFF2-40B4-BE49-F238E27FC236}">
                        <a16:creationId xmlns:a16="http://schemas.microsoft.com/office/drawing/2014/main" id="{C7AEC5CE-C72B-D5EB-BBCD-D034679ACF8F}"/>
                      </a:ext>
                    </a:extLst>
                  </p:cNvPr>
                  <p:cNvSpPr/>
                  <p:nvPr/>
                </p:nvSpPr>
                <p:spPr>
                  <a:xfrm>
                    <a:off x="8445430" y="962829"/>
                    <a:ext cx="2123813" cy="893243"/>
                  </a:xfrm>
                  <a:prstGeom prst="flowChartDecision">
                    <a:avLst/>
                  </a:prstGeom>
                  <a:noFill/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/>
                      <a:t>IF (System on)</a:t>
                    </a:r>
                  </a:p>
                </p:txBody>
              </p: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6E901243-C8E3-A5DD-7116-333BE73F895C}"/>
                      </a:ext>
                    </a:extLst>
                  </p:cNvPr>
                  <p:cNvCxnSpPr>
                    <a:cxnSpLocks/>
                    <a:stCxn id="155" idx="2"/>
                    <a:endCxn id="167" idx="1"/>
                  </p:cNvCxnSpPr>
                  <p:nvPr/>
                </p:nvCxnSpPr>
                <p:spPr>
                  <a:xfrm flipH="1">
                    <a:off x="9507336" y="1856072"/>
                    <a:ext cx="1" cy="179420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>
                    <a:extLst>
                      <a:ext uri="{FF2B5EF4-FFF2-40B4-BE49-F238E27FC236}">
                        <a16:creationId xmlns:a16="http://schemas.microsoft.com/office/drawing/2014/main" id="{4C4B889C-2A34-A9A3-8193-E573BEF37B63}"/>
                      </a:ext>
                    </a:extLst>
                  </p:cNvPr>
                  <p:cNvCxnSpPr>
                    <a:cxnSpLocks/>
                    <a:stCxn id="155" idx="3"/>
                  </p:cNvCxnSpPr>
                  <p:nvPr/>
                </p:nvCxnSpPr>
                <p:spPr>
                  <a:xfrm>
                    <a:off x="10569243" y="1409451"/>
                    <a:ext cx="711557" cy="24625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6221730F-C643-823F-17C7-94B76A7CC8A3}"/>
                      </a:ext>
                    </a:extLst>
                  </p:cNvPr>
                  <p:cNvSpPr txBox="1"/>
                  <p:nvPr/>
                </p:nvSpPr>
                <p:spPr>
                  <a:xfrm>
                    <a:off x="8851291" y="1733116"/>
                    <a:ext cx="52920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YES</a:t>
                    </a: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2CB66D66-F71D-BF2A-3814-E09A50CE680B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6185" y="997328"/>
                    <a:ext cx="5286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NO</a:t>
                    </a:r>
                  </a:p>
                </p:txBody>
              </p:sp>
            </p:grpSp>
            <p:sp>
              <p:nvSpPr>
                <p:cNvPr id="165" name="Flowchart: Connector 164">
                  <a:extLst>
                    <a:ext uri="{FF2B5EF4-FFF2-40B4-BE49-F238E27FC236}">
                      <a16:creationId xmlns:a16="http://schemas.microsoft.com/office/drawing/2014/main" id="{6B291348-E052-76E2-A18D-A52697CC6057}"/>
                    </a:ext>
                  </a:extLst>
                </p:cNvPr>
                <p:cNvSpPr/>
                <p:nvPr/>
              </p:nvSpPr>
              <p:spPr>
                <a:xfrm>
                  <a:off x="11471455" y="4722296"/>
                  <a:ext cx="419750" cy="397161"/>
                </a:xfrm>
                <a:prstGeom prst="flowChartConnector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/>
                    <a:t>A</a:t>
                  </a:r>
                </a:p>
              </p:txBody>
            </p: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1002308C-D711-683F-AE3A-F21169459A2A}"/>
                    </a:ext>
                  </a:extLst>
                </p:cNvPr>
                <p:cNvGrpSpPr/>
                <p:nvPr/>
              </p:nvGrpSpPr>
              <p:grpSpPr>
                <a:xfrm>
                  <a:off x="7550930" y="5522293"/>
                  <a:ext cx="4247766" cy="911897"/>
                  <a:chOff x="7337359" y="5786533"/>
                  <a:chExt cx="4247766" cy="911897"/>
                </a:xfrm>
              </p:grpSpPr>
              <p:sp>
                <p:nvSpPr>
                  <p:cNvPr id="167" name="Flowchart: Data 166">
                    <a:extLst>
                      <a:ext uri="{FF2B5EF4-FFF2-40B4-BE49-F238E27FC236}">
                        <a16:creationId xmlns:a16="http://schemas.microsoft.com/office/drawing/2014/main" id="{F592B59D-D05A-B9CD-E937-9CDEC5628824}"/>
                      </a:ext>
                    </a:extLst>
                  </p:cNvPr>
                  <p:cNvSpPr/>
                  <p:nvPr/>
                </p:nvSpPr>
                <p:spPr>
                  <a:xfrm>
                    <a:off x="7337359" y="5786533"/>
                    <a:ext cx="4247766" cy="687661"/>
                  </a:xfrm>
                  <a:prstGeom prst="flowChartInputOutput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Write water Temp on 7-segment</a:t>
                    </a:r>
                  </a:p>
                  <a:p>
                    <a:pPr algn="ctr"/>
                    <a:r>
                      <a:rPr lang="en-US" sz="1400" dirty="0"/>
                      <a:t>Read water temp every 100 </a:t>
                    </a:r>
                    <a:r>
                      <a:rPr lang="en-US" sz="1400" dirty="0" err="1"/>
                      <a:t>ms</a:t>
                    </a:r>
                    <a:r>
                      <a:rPr lang="en-US" sz="1400" dirty="0"/>
                      <a:t> &amp; store</a:t>
                    </a:r>
                  </a:p>
                </p:txBody>
              </p:sp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DDD9940E-8143-0027-C0A6-D8C42DE2A182}"/>
                      </a:ext>
                    </a:extLst>
                  </p:cNvPr>
                  <p:cNvCxnSpPr>
                    <a:cxnSpLocks/>
                    <a:stCxn id="167" idx="4"/>
                    <a:endCxn id="62" idx="0"/>
                  </p:cNvCxnSpPr>
                  <p:nvPr/>
                </p:nvCxnSpPr>
                <p:spPr>
                  <a:xfrm>
                    <a:off x="9461242" y="6474194"/>
                    <a:ext cx="0" cy="224236"/>
                  </a:xfrm>
                  <a:prstGeom prst="straightConnector1">
                    <a:avLst/>
                  </a:prstGeom>
                  <a:ln w="57150">
                    <a:solidFill>
                      <a:schemeClr val="bg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C198AF5D-200B-5045-12EE-5019ED343F33}"/>
                </a:ext>
              </a:extLst>
            </p:cNvPr>
            <p:cNvSpPr/>
            <p:nvPr/>
          </p:nvSpPr>
          <p:spPr>
            <a:xfrm>
              <a:off x="8512894" y="4154493"/>
              <a:ext cx="419750" cy="397161"/>
            </a:xfrm>
            <a:prstGeom prst="flowChartConnec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69F611E-5263-5D5C-2908-F5E6C3B45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035" y="4343763"/>
              <a:ext cx="512199" cy="931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97999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125416A-6F33-B573-9EFB-7882B5FEFB7B}"/>
              </a:ext>
            </a:extLst>
          </p:cNvPr>
          <p:cNvSpPr/>
          <p:nvPr/>
        </p:nvSpPr>
        <p:spPr>
          <a:xfrm>
            <a:off x="0" y="0"/>
            <a:ext cx="435428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FC547-C8CE-5AC6-6166-79471DDF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197203"/>
            <a:ext cx="3848237" cy="2429883"/>
          </a:xfrm>
        </p:spPr>
        <p:txBody>
          <a:bodyPr>
            <a:norm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A249-03C6-762A-62D2-33953B17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472" y="1314307"/>
            <a:ext cx="6246013" cy="3562493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4800" b="1" dirty="0">
                <a:solidFill>
                  <a:schemeClr val="bg1"/>
                </a:solidFill>
              </a:rPr>
              <a:t>System architecture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4800" b="1" dirty="0">
                <a:solidFill>
                  <a:schemeClr val="bg1"/>
                </a:solidFill>
              </a:rPr>
              <a:t>System Specifications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4800" b="1" dirty="0">
                <a:solidFill>
                  <a:schemeClr val="bg1"/>
                </a:solidFill>
              </a:rPr>
              <a:t>Flow chart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4800" b="1" dirty="0">
                <a:solidFill>
                  <a:schemeClr val="bg1"/>
                </a:solidFill>
              </a:rPr>
              <a:t>Test cases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0D322-54AE-7A34-E7D7-AF3C2AF2C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01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DB730B9-D2D0-BF11-CFD5-3348C6ACE1B3}"/>
              </a:ext>
            </a:extLst>
          </p:cNvPr>
          <p:cNvSpPr/>
          <p:nvPr/>
        </p:nvSpPr>
        <p:spPr>
          <a:xfrm>
            <a:off x="-1" y="0"/>
            <a:ext cx="259805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96B2E-2EC4-1A60-1344-19C294AC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45" y="831709"/>
            <a:ext cx="2598057" cy="1309483"/>
          </a:xfrm>
        </p:spPr>
        <p:txBody>
          <a:bodyPr/>
          <a:lstStyle/>
          <a:p>
            <a:r>
              <a:rPr lang="en-US" b="1" dirty="0"/>
              <a:t>Flow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40348-E26A-FC81-9707-62B578737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4D2BCA3-B276-D715-60B3-D49E6E15AD0B}"/>
              </a:ext>
            </a:extLst>
          </p:cNvPr>
          <p:cNvGrpSpPr/>
          <p:nvPr/>
        </p:nvGrpSpPr>
        <p:grpSpPr>
          <a:xfrm>
            <a:off x="2854519" y="0"/>
            <a:ext cx="9221734" cy="6628025"/>
            <a:chOff x="2854519" y="0"/>
            <a:chExt cx="9221734" cy="6628025"/>
          </a:xfrm>
        </p:grpSpPr>
        <p:sp>
          <p:nvSpPr>
            <p:cNvPr id="92" name="Flowchart: Connector 91">
              <a:extLst>
                <a:ext uri="{FF2B5EF4-FFF2-40B4-BE49-F238E27FC236}">
                  <a16:creationId xmlns:a16="http://schemas.microsoft.com/office/drawing/2014/main" id="{D397982F-41B5-DD58-0E9E-6830B2F151A9}"/>
                </a:ext>
              </a:extLst>
            </p:cNvPr>
            <p:cNvSpPr/>
            <p:nvPr/>
          </p:nvSpPr>
          <p:spPr>
            <a:xfrm>
              <a:off x="4054801" y="0"/>
              <a:ext cx="366120" cy="397161"/>
            </a:xfrm>
            <a:prstGeom prst="flowChartConnec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2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12009E38-FDD3-72CC-FAD0-ED85F4EFD71D}"/>
                </a:ext>
              </a:extLst>
            </p:cNvPr>
            <p:cNvSpPr/>
            <p:nvPr/>
          </p:nvSpPr>
          <p:spPr>
            <a:xfrm>
              <a:off x="3046727" y="635729"/>
              <a:ext cx="2382266" cy="553165"/>
            </a:xfrm>
            <a:prstGeom prst="flowChartProcess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Water temp = average of last 10 readings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7B7FE86-8532-2C81-369C-497BC3F9F9FC}"/>
                </a:ext>
              </a:extLst>
            </p:cNvPr>
            <p:cNvGrpSpPr/>
            <p:nvPr/>
          </p:nvGrpSpPr>
          <p:grpSpPr>
            <a:xfrm>
              <a:off x="2864226" y="3438697"/>
              <a:ext cx="3195871" cy="2236993"/>
              <a:chOff x="8278137" y="898578"/>
              <a:chExt cx="2846146" cy="1378576"/>
            </a:xfrm>
          </p:grpSpPr>
          <p:sp>
            <p:nvSpPr>
              <p:cNvPr id="103" name="Flowchart: Decision 102">
                <a:extLst>
                  <a:ext uri="{FF2B5EF4-FFF2-40B4-BE49-F238E27FC236}">
                    <a16:creationId xmlns:a16="http://schemas.microsoft.com/office/drawing/2014/main" id="{F2428C26-2AF1-A709-5F90-9A7AF1753C84}"/>
                  </a:ext>
                </a:extLst>
              </p:cNvPr>
              <p:cNvSpPr/>
              <p:nvPr/>
            </p:nvSpPr>
            <p:spPr>
              <a:xfrm>
                <a:off x="8278137" y="898578"/>
                <a:ext cx="2412684" cy="1002084"/>
              </a:xfrm>
              <a:prstGeom prst="flowChartDecision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IF (</a:t>
                </a:r>
                <a:r>
                  <a:rPr lang="en-GB" sz="1600" b="1" dirty="0"/>
                  <a:t>pass 4 minutes</a:t>
                </a:r>
                <a:r>
                  <a:rPr lang="en-US" sz="1600" b="1" dirty="0"/>
                  <a:t> &amp;</a:t>
                </a:r>
              </a:p>
              <a:p>
                <a:pPr algn="ctr"/>
                <a:r>
                  <a:rPr lang="en-GB" sz="1600" b="1" dirty="0"/>
                  <a:t>water</a:t>
                </a:r>
                <a:r>
                  <a:rPr lang="en-US" sz="1600" b="1" dirty="0"/>
                  <a:t> temp ≈ </a:t>
                </a:r>
                <a:r>
                  <a:rPr lang="en-US" sz="1800" b="1" dirty="0"/>
                  <a:t>req temp</a:t>
                </a:r>
                <a:r>
                  <a:rPr lang="ar-EG" sz="1600" b="1" dirty="0"/>
                  <a:t> </a:t>
                </a:r>
                <a:r>
                  <a:rPr lang="en-US" sz="1600" b="1" dirty="0"/>
                  <a:t>)</a:t>
                </a: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28DAE7B-64FB-23C2-0859-58D6C5D7C05D}"/>
                  </a:ext>
                </a:extLst>
              </p:cNvPr>
              <p:cNvCxnSpPr>
                <a:cxnSpLocks/>
                <a:stCxn id="103" idx="2"/>
              </p:cNvCxnSpPr>
              <p:nvPr/>
            </p:nvCxnSpPr>
            <p:spPr>
              <a:xfrm flipH="1">
                <a:off x="9484479" y="1900662"/>
                <a:ext cx="1" cy="23383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73E9DB39-56BD-CAAA-1509-C3684AAFE4D0}"/>
                  </a:ext>
                </a:extLst>
              </p:cNvPr>
              <p:cNvCxnSpPr>
                <a:cxnSpLocks/>
                <a:stCxn id="103" idx="3"/>
              </p:cNvCxnSpPr>
              <p:nvPr/>
            </p:nvCxnSpPr>
            <p:spPr>
              <a:xfrm flipV="1">
                <a:off x="10690821" y="1399620"/>
                <a:ext cx="433462" cy="1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40C08CA-3385-2376-F6D3-6BBB7496F1A6}"/>
                  </a:ext>
                </a:extLst>
              </p:cNvPr>
              <p:cNvSpPr txBox="1"/>
              <p:nvPr/>
            </p:nvSpPr>
            <p:spPr>
              <a:xfrm>
                <a:off x="8842555" y="1907822"/>
                <a:ext cx="529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YES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5476AA6-A17D-0046-45C0-02F465B415CB}"/>
                  </a:ext>
                </a:extLst>
              </p:cNvPr>
              <p:cNvSpPr txBox="1"/>
              <p:nvPr/>
            </p:nvSpPr>
            <p:spPr>
              <a:xfrm>
                <a:off x="10584890" y="1170272"/>
                <a:ext cx="528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NO</a:t>
                </a:r>
              </a:p>
            </p:txBody>
          </p:sp>
        </p:grp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F9F66F1-BDD6-6750-8583-0A62ECA345F1}"/>
                </a:ext>
              </a:extLst>
            </p:cNvPr>
            <p:cNvCxnSpPr>
              <a:cxnSpLocks/>
              <a:stCxn id="92" idx="4"/>
              <a:endCxn id="8" idx="0"/>
            </p:cNvCxnSpPr>
            <p:nvPr/>
          </p:nvCxnSpPr>
          <p:spPr>
            <a:xfrm flipH="1">
              <a:off x="4237860" y="397161"/>
              <a:ext cx="1" cy="23856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175376-033E-555F-57A5-F50F917A0B4A}"/>
                </a:ext>
              </a:extLst>
            </p:cNvPr>
            <p:cNvCxnSpPr>
              <a:cxnSpLocks/>
              <a:stCxn id="8" idx="2"/>
              <a:endCxn id="18" idx="0"/>
            </p:cNvCxnSpPr>
            <p:nvPr/>
          </p:nvCxnSpPr>
          <p:spPr>
            <a:xfrm>
              <a:off x="4237860" y="1188894"/>
              <a:ext cx="0" cy="36332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94D781-2823-4AC5-7E69-58BDC3D9B54E}"/>
                </a:ext>
              </a:extLst>
            </p:cNvPr>
            <p:cNvGrpSpPr/>
            <p:nvPr/>
          </p:nvGrpSpPr>
          <p:grpSpPr>
            <a:xfrm>
              <a:off x="3031518" y="1552220"/>
              <a:ext cx="2846146" cy="1876780"/>
              <a:chOff x="8278137" y="898578"/>
              <a:chExt cx="2846146" cy="1385736"/>
            </a:xfrm>
          </p:grpSpPr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9D819AB9-FA08-7CD5-75E7-E9521A677866}"/>
                  </a:ext>
                </a:extLst>
              </p:cNvPr>
              <p:cNvSpPr/>
              <p:nvPr/>
            </p:nvSpPr>
            <p:spPr>
              <a:xfrm>
                <a:off x="8278137" y="898578"/>
                <a:ext cx="2412684" cy="1002084"/>
              </a:xfrm>
              <a:prstGeom prst="flowChartDecision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IF (</a:t>
                </a:r>
                <a:r>
                  <a:rPr lang="en-GB" sz="1600" b="1" dirty="0"/>
                  <a:t>water</a:t>
                </a:r>
                <a:r>
                  <a:rPr lang="en-US" sz="1600" b="1" dirty="0"/>
                  <a:t> temp </a:t>
                </a:r>
                <a:r>
                  <a:rPr lang="en-US" b="1" dirty="0"/>
                  <a:t>≈ </a:t>
                </a:r>
                <a:r>
                  <a:rPr lang="en-US" sz="1800" b="1" dirty="0"/>
                  <a:t>req temp</a:t>
                </a:r>
                <a:r>
                  <a:rPr lang="ar-EG" b="1" dirty="0"/>
                  <a:t> </a:t>
                </a:r>
                <a:r>
                  <a:rPr lang="en-US" sz="1600" b="1" dirty="0"/>
                  <a:t>)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C72B2B8-B5C3-FDDC-880A-85F1F6F4259B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9484479" y="1900662"/>
                <a:ext cx="0" cy="38365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9067F0E-8191-FDC0-06B6-CA8328B79332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0690821" y="1399620"/>
                <a:ext cx="433462" cy="1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75AFC-0C60-4FAB-4FBB-5B43E7EC7362}"/>
                  </a:ext>
                </a:extLst>
              </p:cNvPr>
              <p:cNvSpPr txBox="1"/>
              <p:nvPr/>
            </p:nvSpPr>
            <p:spPr>
              <a:xfrm>
                <a:off x="8842555" y="1907822"/>
                <a:ext cx="529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YES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3A4678-23E6-04E6-02E2-904746027F70}"/>
                  </a:ext>
                </a:extLst>
              </p:cNvPr>
              <p:cNvSpPr txBox="1"/>
              <p:nvPr/>
            </p:nvSpPr>
            <p:spPr>
              <a:xfrm>
                <a:off x="10586185" y="997328"/>
                <a:ext cx="528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NO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0FCAAEA-0498-172A-7C53-0A7F8A523B0A}"/>
                </a:ext>
              </a:extLst>
            </p:cNvPr>
            <p:cNvGrpSpPr/>
            <p:nvPr/>
          </p:nvGrpSpPr>
          <p:grpSpPr>
            <a:xfrm>
              <a:off x="5930416" y="1552220"/>
              <a:ext cx="2846146" cy="1876780"/>
              <a:chOff x="8278137" y="898578"/>
              <a:chExt cx="2846146" cy="1385736"/>
            </a:xfrm>
          </p:grpSpPr>
          <p:sp>
            <p:nvSpPr>
              <p:cNvPr id="58" name="Flowchart: Decision 57">
                <a:extLst>
                  <a:ext uri="{FF2B5EF4-FFF2-40B4-BE49-F238E27FC236}">
                    <a16:creationId xmlns:a16="http://schemas.microsoft.com/office/drawing/2014/main" id="{D480C062-4232-7BBB-2362-0E279F008B47}"/>
                  </a:ext>
                </a:extLst>
              </p:cNvPr>
              <p:cNvSpPr/>
              <p:nvPr/>
            </p:nvSpPr>
            <p:spPr>
              <a:xfrm>
                <a:off x="8278137" y="898578"/>
                <a:ext cx="2412684" cy="1002084"/>
              </a:xfrm>
              <a:prstGeom prst="flowChartDecision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IF (</a:t>
                </a:r>
                <a:r>
                  <a:rPr lang="en-GB" sz="1600" b="1" dirty="0"/>
                  <a:t>water</a:t>
                </a:r>
                <a:r>
                  <a:rPr lang="en-US" sz="1600" b="1" dirty="0"/>
                  <a:t> temp &lt;</a:t>
                </a:r>
                <a:r>
                  <a:rPr lang="en-US" b="1" dirty="0"/>
                  <a:t> </a:t>
                </a:r>
                <a:r>
                  <a:rPr lang="en-US" sz="1800" b="1" dirty="0"/>
                  <a:t>req temp -5</a:t>
                </a:r>
                <a:r>
                  <a:rPr lang="ar-EG" b="1" dirty="0"/>
                  <a:t> </a:t>
                </a:r>
                <a:r>
                  <a:rPr lang="en-US" sz="1600" b="1" dirty="0"/>
                  <a:t>)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CE44C95-D792-7205-01E8-A8169EB46705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>
                <a:off x="9484479" y="1900662"/>
                <a:ext cx="0" cy="38365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34A7FBC-0DF4-21CD-2957-AD996C8009C2}"/>
                  </a:ext>
                </a:extLst>
              </p:cNvPr>
              <p:cNvCxnSpPr>
                <a:cxnSpLocks/>
                <a:stCxn id="58" idx="3"/>
              </p:cNvCxnSpPr>
              <p:nvPr/>
            </p:nvCxnSpPr>
            <p:spPr>
              <a:xfrm flipV="1">
                <a:off x="10690821" y="1399620"/>
                <a:ext cx="433462" cy="1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C6D2099-4F87-2ACC-2B1E-AD3D1EAB8C15}"/>
                  </a:ext>
                </a:extLst>
              </p:cNvPr>
              <p:cNvSpPr txBox="1"/>
              <p:nvPr/>
            </p:nvSpPr>
            <p:spPr>
              <a:xfrm>
                <a:off x="8842555" y="1907822"/>
                <a:ext cx="529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YES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7840AF-E9DD-3594-9140-69C677A6CA2C}"/>
                  </a:ext>
                </a:extLst>
              </p:cNvPr>
              <p:cNvSpPr txBox="1"/>
              <p:nvPr/>
            </p:nvSpPr>
            <p:spPr>
              <a:xfrm>
                <a:off x="10586185" y="997328"/>
                <a:ext cx="528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NO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65711E-94C3-CA0D-24C2-C329F7BFEBD2}"/>
                </a:ext>
              </a:extLst>
            </p:cNvPr>
            <p:cNvGrpSpPr/>
            <p:nvPr/>
          </p:nvGrpSpPr>
          <p:grpSpPr>
            <a:xfrm>
              <a:off x="8797336" y="1552220"/>
              <a:ext cx="2846146" cy="1876780"/>
              <a:chOff x="8278137" y="898578"/>
              <a:chExt cx="2846146" cy="1385736"/>
            </a:xfrm>
          </p:grpSpPr>
          <p:sp>
            <p:nvSpPr>
              <p:cNvPr id="71" name="Flowchart: Decision 70">
                <a:extLst>
                  <a:ext uri="{FF2B5EF4-FFF2-40B4-BE49-F238E27FC236}">
                    <a16:creationId xmlns:a16="http://schemas.microsoft.com/office/drawing/2014/main" id="{11A693A4-1E87-DB8B-7384-D69441C557AC}"/>
                  </a:ext>
                </a:extLst>
              </p:cNvPr>
              <p:cNvSpPr/>
              <p:nvPr/>
            </p:nvSpPr>
            <p:spPr>
              <a:xfrm>
                <a:off x="8278137" y="898578"/>
                <a:ext cx="2412684" cy="1002084"/>
              </a:xfrm>
              <a:prstGeom prst="flowChartDecision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IF (</a:t>
                </a:r>
                <a:r>
                  <a:rPr lang="en-GB" sz="1600" b="1" dirty="0"/>
                  <a:t>water</a:t>
                </a:r>
                <a:r>
                  <a:rPr lang="en-US" sz="1600" b="1" dirty="0"/>
                  <a:t> temp &gt;</a:t>
                </a:r>
                <a:r>
                  <a:rPr lang="en-US" b="1" dirty="0"/>
                  <a:t> </a:t>
                </a:r>
                <a:r>
                  <a:rPr lang="en-US" sz="1800" b="1" dirty="0"/>
                  <a:t>req temp + 5</a:t>
                </a:r>
                <a:r>
                  <a:rPr lang="ar-EG" b="1" dirty="0"/>
                  <a:t> </a:t>
                </a:r>
                <a:r>
                  <a:rPr lang="en-US" sz="1600" b="1" dirty="0"/>
                  <a:t>)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77E2EF6C-E95A-4921-8469-B36ED71D88BA}"/>
                  </a:ext>
                </a:extLst>
              </p:cNvPr>
              <p:cNvCxnSpPr>
                <a:cxnSpLocks/>
                <a:stCxn id="71" idx="2"/>
              </p:cNvCxnSpPr>
              <p:nvPr/>
            </p:nvCxnSpPr>
            <p:spPr>
              <a:xfrm>
                <a:off x="9484479" y="1900662"/>
                <a:ext cx="0" cy="38365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369B7A02-5DCC-4350-A90E-DFDB1F0D168D}"/>
                  </a:ext>
                </a:extLst>
              </p:cNvPr>
              <p:cNvCxnSpPr>
                <a:cxnSpLocks/>
                <a:stCxn id="71" idx="3"/>
              </p:cNvCxnSpPr>
              <p:nvPr/>
            </p:nvCxnSpPr>
            <p:spPr>
              <a:xfrm flipV="1">
                <a:off x="10690821" y="1399620"/>
                <a:ext cx="433462" cy="1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9298EFC-0EBD-A2C3-F371-8B6AF99B2D32}"/>
                  </a:ext>
                </a:extLst>
              </p:cNvPr>
              <p:cNvSpPr txBox="1"/>
              <p:nvPr/>
            </p:nvSpPr>
            <p:spPr>
              <a:xfrm>
                <a:off x="8842555" y="1907822"/>
                <a:ext cx="5292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YES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4DCBE8E-7DBC-B421-32F2-3C4625CBA4A8}"/>
                  </a:ext>
                </a:extLst>
              </p:cNvPr>
              <p:cNvSpPr txBox="1"/>
              <p:nvPr/>
            </p:nvSpPr>
            <p:spPr>
              <a:xfrm>
                <a:off x="10586185" y="997328"/>
                <a:ext cx="528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NO</a:t>
                </a:r>
              </a:p>
            </p:txBody>
          </p:sp>
        </p:grpSp>
        <p:sp>
          <p:nvSpPr>
            <p:cNvPr id="101" name="Flowchart: Process 100">
              <a:extLst>
                <a:ext uri="{FF2B5EF4-FFF2-40B4-BE49-F238E27FC236}">
                  <a16:creationId xmlns:a16="http://schemas.microsoft.com/office/drawing/2014/main" id="{7802725E-A541-6D3F-EF11-2B84D80F528C}"/>
                </a:ext>
              </a:extLst>
            </p:cNvPr>
            <p:cNvSpPr/>
            <p:nvPr/>
          </p:nvSpPr>
          <p:spPr>
            <a:xfrm>
              <a:off x="2854519" y="5470517"/>
              <a:ext cx="2895766" cy="528384"/>
            </a:xfrm>
            <a:prstGeom prst="flowChartProcess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off 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F1B9644-B91C-1ED5-B62C-80D29F398BAE}"/>
                </a:ext>
              </a:extLst>
            </p:cNvPr>
            <p:cNvCxnSpPr>
              <a:cxnSpLocks/>
            </p:cNvCxnSpPr>
            <p:nvPr/>
          </p:nvCxnSpPr>
          <p:spPr>
            <a:xfrm>
              <a:off x="4218800" y="5993160"/>
              <a:ext cx="0" cy="2715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Flowchart: Connector 108">
              <a:extLst>
                <a:ext uri="{FF2B5EF4-FFF2-40B4-BE49-F238E27FC236}">
                  <a16:creationId xmlns:a16="http://schemas.microsoft.com/office/drawing/2014/main" id="{74D69953-BEA9-E0BA-5A77-9C1BC7FE3D2D}"/>
                </a:ext>
              </a:extLst>
            </p:cNvPr>
            <p:cNvSpPr/>
            <p:nvPr/>
          </p:nvSpPr>
          <p:spPr>
            <a:xfrm>
              <a:off x="4008925" y="6312984"/>
              <a:ext cx="411997" cy="315041"/>
            </a:xfrm>
            <a:prstGeom prst="flowChartConnec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A</a:t>
              </a:r>
            </a:p>
          </p:txBody>
        </p:sp>
        <p:sp>
          <p:nvSpPr>
            <p:cNvPr id="112" name="Flowchart: Process 111">
              <a:extLst>
                <a:ext uri="{FF2B5EF4-FFF2-40B4-BE49-F238E27FC236}">
                  <a16:creationId xmlns:a16="http://schemas.microsoft.com/office/drawing/2014/main" id="{C47BF727-D42D-571C-49F8-4A49A26ACBE5}"/>
                </a:ext>
              </a:extLst>
            </p:cNvPr>
            <p:cNvSpPr/>
            <p:nvPr/>
          </p:nvSpPr>
          <p:spPr>
            <a:xfrm>
              <a:off x="6406997" y="3438697"/>
              <a:ext cx="1521183" cy="599309"/>
            </a:xfrm>
            <a:prstGeom prst="flowChartProcess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H</a:t>
              </a:r>
              <a:r>
                <a:rPr lang="en-US" dirty="0"/>
                <a:t>eater on</a:t>
              </a:r>
            </a:p>
            <a:p>
              <a:pPr algn="ctr"/>
              <a:r>
                <a:rPr lang="en-GB" dirty="0"/>
                <a:t>cooler</a:t>
              </a:r>
              <a:r>
                <a:rPr lang="en-US" dirty="0"/>
                <a:t> off</a:t>
              </a:r>
            </a:p>
          </p:txBody>
        </p:sp>
        <p:sp>
          <p:nvSpPr>
            <p:cNvPr id="113" name="Flowchart: Process 112">
              <a:extLst>
                <a:ext uri="{FF2B5EF4-FFF2-40B4-BE49-F238E27FC236}">
                  <a16:creationId xmlns:a16="http://schemas.microsoft.com/office/drawing/2014/main" id="{DA65BECE-4CF8-5CFA-6521-5716B894838E}"/>
                </a:ext>
              </a:extLst>
            </p:cNvPr>
            <p:cNvSpPr/>
            <p:nvPr/>
          </p:nvSpPr>
          <p:spPr>
            <a:xfrm>
              <a:off x="9273918" y="3438696"/>
              <a:ext cx="1459518" cy="587932"/>
            </a:xfrm>
            <a:prstGeom prst="flowChartProcess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cooler</a:t>
              </a:r>
              <a:r>
                <a:rPr lang="en-US" dirty="0"/>
                <a:t> on</a:t>
              </a:r>
            </a:p>
            <a:p>
              <a:pPr algn="ctr"/>
              <a:r>
                <a:rPr lang="en-US" dirty="0"/>
                <a:t>Heater off</a:t>
              </a:r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24A714FD-9B5B-2BCF-5ACC-4C446E092C98}"/>
                </a:ext>
              </a:extLst>
            </p:cNvPr>
            <p:cNvSpPr/>
            <p:nvPr/>
          </p:nvSpPr>
          <p:spPr>
            <a:xfrm>
              <a:off x="11664256" y="2073288"/>
              <a:ext cx="411997" cy="315041"/>
            </a:xfrm>
            <a:prstGeom prst="flowChartConnec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A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0DB2D0-F1FF-CA33-2E5E-F019D5DABB2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554" y="4010161"/>
              <a:ext cx="0" cy="2715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FF554183-6CBB-2B1A-E8A6-D681A3EA2D3F}"/>
                </a:ext>
              </a:extLst>
            </p:cNvPr>
            <p:cNvSpPr/>
            <p:nvPr/>
          </p:nvSpPr>
          <p:spPr>
            <a:xfrm>
              <a:off x="9797679" y="4329985"/>
              <a:ext cx="411997" cy="315041"/>
            </a:xfrm>
            <a:prstGeom prst="flowChartConnec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A</a:t>
              </a:r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EB265F07-ABA5-EE78-836F-54938F529D95}"/>
                </a:ext>
              </a:extLst>
            </p:cNvPr>
            <p:cNvSpPr/>
            <p:nvPr/>
          </p:nvSpPr>
          <p:spPr>
            <a:xfrm>
              <a:off x="6082837" y="4094209"/>
              <a:ext cx="411997" cy="315041"/>
            </a:xfrm>
            <a:prstGeom prst="flowChartConnec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A</a:t>
              </a:r>
            </a:p>
          </p:txBody>
        </p: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99FAD3BF-EF81-2170-0DF2-AA93E96B6FBC}"/>
                </a:ext>
              </a:extLst>
            </p:cNvPr>
            <p:cNvCxnSpPr>
              <a:cxnSpLocks/>
              <a:stCxn id="112" idx="2"/>
              <a:endCxn id="119" idx="6"/>
            </p:cNvCxnSpPr>
            <p:nvPr/>
          </p:nvCxnSpPr>
          <p:spPr>
            <a:xfrm rot="5400000">
              <a:off x="6724350" y="3808491"/>
              <a:ext cx="213724" cy="672755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4C04042-D555-59BF-60A7-178116F1CEED}"/>
              </a:ext>
            </a:extLst>
          </p:cNvPr>
          <p:cNvGrpSpPr/>
          <p:nvPr/>
        </p:nvGrpSpPr>
        <p:grpSpPr>
          <a:xfrm>
            <a:off x="7590946" y="4876798"/>
            <a:ext cx="2447882" cy="1723901"/>
            <a:chOff x="7590946" y="4876798"/>
            <a:chExt cx="2447882" cy="1723901"/>
          </a:xfrm>
        </p:grpSpPr>
        <p:sp>
          <p:nvSpPr>
            <p:cNvPr id="3" name="Flowchart: Terminator 2">
              <a:extLst>
                <a:ext uri="{FF2B5EF4-FFF2-40B4-BE49-F238E27FC236}">
                  <a16:creationId xmlns:a16="http://schemas.microsoft.com/office/drawing/2014/main" id="{C19D2779-3B5A-707C-1E9A-D7C93108F54F}"/>
                </a:ext>
              </a:extLst>
            </p:cNvPr>
            <p:cNvSpPr/>
            <p:nvPr/>
          </p:nvSpPr>
          <p:spPr>
            <a:xfrm>
              <a:off x="7818142" y="6040299"/>
              <a:ext cx="2220686" cy="560400"/>
            </a:xfrm>
            <a:prstGeom prst="flowChartTerminator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END</a:t>
              </a:r>
            </a:p>
          </p:txBody>
        </p:sp>
        <p:sp>
          <p:nvSpPr>
            <p:cNvPr id="134" name="Flowchart: Document 133">
              <a:extLst>
                <a:ext uri="{FF2B5EF4-FFF2-40B4-BE49-F238E27FC236}">
                  <a16:creationId xmlns:a16="http://schemas.microsoft.com/office/drawing/2014/main" id="{35B190FE-D751-92D9-707E-E432555813EF}"/>
                </a:ext>
              </a:extLst>
            </p:cNvPr>
            <p:cNvSpPr/>
            <p:nvPr/>
          </p:nvSpPr>
          <p:spPr>
            <a:xfrm>
              <a:off x="7590946" y="4876798"/>
              <a:ext cx="2433473" cy="711627"/>
            </a:xfrm>
            <a:prstGeom prst="flowChartDocumen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Only if the power off</a:t>
              </a:r>
              <a:endParaRPr lang="en-US" dirty="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1AFCA71-8103-BA3B-8107-AD2D3CDA00EA}"/>
                </a:ext>
              </a:extLst>
            </p:cNvPr>
            <p:cNvCxnSpPr>
              <a:cxnSpLocks/>
            </p:cNvCxnSpPr>
            <p:nvPr/>
          </p:nvCxnSpPr>
          <p:spPr>
            <a:xfrm>
              <a:off x="8893334" y="5506690"/>
              <a:ext cx="0" cy="51960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1870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8496-D09E-4F6F-4EEA-8C7C46C0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64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Testcases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57CAE-3E1B-C9D5-336E-DEE29EE0A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0" y="106596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Test case 1 : IF (water temp ≈ req temp 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Test case 2 : IF (water temp &gt; req temp+5)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Test case 3 : IF (water temp &lt; req temp-5)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Test case 4 : Forgot to on the system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D6B7D-F963-18E3-DE47-839D4BA15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pic>
        <p:nvPicPr>
          <p:cNvPr id="5" name="testcase1_1">
            <a:hlinkClick r:id="" action="ppaction://media"/>
            <a:extLst>
              <a:ext uri="{FF2B5EF4-FFF2-40B4-BE49-F238E27FC236}">
                <a16:creationId xmlns:a16="http://schemas.microsoft.com/office/drawing/2014/main" id="{AFDA3E63-FB4A-D6F5-037A-1F3D2B676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86793" y="97730"/>
            <a:ext cx="6857143" cy="3472247"/>
          </a:xfrm>
          <a:prstGeom prst="rect">
            <a:avLst/>
          </a:prstGeom>
        </p:spPr>
      </p:pic>
      <p:pic>
        <p:nvPicPr>
          <p:cNvPr id="7" name="testcase1_2">
            <a:hlinkClick r:id="" action="ppaction://media"/>
            <a:extLst>
              <a:ext uri="{FF2B5EF4-FFF2-40B4-BE49-F238E27FC236}">
                <a16:creationId xmlns:a16="http://schemas.microsoft.com/office/drawing/2014/main" id="{E8DD0230-2BD8-B2F8-1FF8-77FF804D43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86793" y="831916"/>
            <a:ext cx="6857143" cy="3439596"/>
          </a:xfrm>
          <a:prstGeom prst="rect">
            <a:avLst/>
          </a:prstGeom>
        </p:spPr>
      </p:pic>
      <p:pic>
        <p:nvPicPr>
          <p:cNvPr id="8" name="testcase1_3">
            <a:hlinkClick r:id="" action="ppaction://media"/>
            <a:extLst>
              <a:ext uri="{FF2B5EF4-FFF2-40B4-BE49-F238E27FC236}">
                <a16:creationId xmlns:a16="http://schemas.microsoft.com/office/drawing/2014/main" id="{0A87891A-5533-C33D-5397-8E5F9834DFD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174614" y="1836942"/>
            <a:ext cx="6843498" cy="3500539"/>
          </a:xfrm>
          <a:prstGeom prst="rect">
            <a:avLst/>
          </a:prstGeom>
        </p:spPr>
      </p:pic>
      <p:pic>
        <p:nvPicPr>
          <p:cNvPr id="9" name="testcase1_4">
            <a:hlinkClick r:id="" action="ppaction://media"/>
            <a:extLst>
              <a:ext uri="{FF2B5EF4-FFF2-40B4-BE49-F238E27FC236}">
                <a16:creationId xmlns:a16="http://schemas.microsoft.com/office/drawing/2014/main" id="{1C7C8354-D500-C4EE-E94B-4A7D0F69D62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148789" y="2541289"/>
            <a:ext cx="6843499" cy="34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7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44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446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46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446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9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54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49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3988"/>
                            </p:stCondLst>
                            <p:childTnLst>
                              <p:par>
                                <p:cTn id="3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988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988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488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488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12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742"/>
                            </p:stCondLst>
                            <p:childTnLst>
                              <p:par>
                                <p:cTn id="49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742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742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6242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1258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500"/>
                            </p:stCondLst>
                            <p:childTnLst>
                              <p:par>
                                <p:cTn id="6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54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2992"/>
                            </p:stCondLst>
                            <p:childTnLst>
                              <p:par>
                                <p:cTn id="6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2992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1"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 fullScrn="1">
              <p:cMediaNode vol="80000">
                <p:cTn id="7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 fullScrn="1"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question who how illustration">
            <a:extLst>
              <a:ext uri="{FF2B5EF4-FFF2-40B4-BE49-F238E27FC236}">
                <a16:creationId xmlns:a16="http://schemas.microsoft.com/office/drawing/2014/main" id="{4DBD68B2-4994-4069-266E-5D0092531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4" y="1875886"/>
            <a:ext cx="12192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C4E0D7-7011-C6A7-591B-01FF1466477F}"/>
              </a:ext>
            </a:extLst>
          </p:cNvPr>
          <p:cNvSpPr txBox="1">
            <a:spLocks/>
          </p:cNvSpPr>
          <p:nvPr/>
        </p:nvSpPr>
        <p:spPr>
          <a:xfrm>
            <a:off x="518886" y="791114"/>
            <a:ext cx="10178143" cy="79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Any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17458-A942-D23A-8A18-61526EF95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5404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C1F100-E11B-68E6-DBE0-84CBEF4E3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515" y="1243576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11500" dirty="0"/>
              <a:t>Thank</a:t>
            </a:r>
            <a:r>
              <a:rPr lang="en-US" sz="7200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FE6F03-AD94-CE62-F961-AD6AC176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530" y="2601119"/>
            <a:ext cx="9144000" cy="1655762"/>
          </a:xfrm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84EE-3D46-B660-8A98-7D8E9137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67" y="252410"/>
            <a:ext cx="35242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000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D6E44D3-E242-483D-F417-9FA9160DFECB}"/>
              </a:ext>
            </a:extLst>
          </p:cNvPr>
          <p:cNvSpPr/>
          <p:nvPr/>
        </p:nvSpPr>
        <p:spPr>
          <a:xfrm>
            <a:off x="0" y="0"/>
            <a:ext cx="287077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02A82-9FDE-35F4-2E69-1399BAB7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809"/>
            <a:ext cx="3073288" cy="1773687"/>
          </a:xfrm>
        </p:spPr>
        <p:txBody>
          <a:bodyPr/>
          <a:lstStyle/>
          <a:p>
            <a:pPr>
              <a:buClrTx/>
            </a:pPr>
            <a:r>
              <a:rPr lang="en-US" sz="4400" b="1" dirty="0"/>
              <a:t>System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D649B6-C720-8846-DAD1-A67AC81168C0}"/>
              </a:ext>
            </a:extLst>
          </p:cNvPr>
          <p:cNvSpPr/>
          <p:nvPr/>
        </p:nvSpPr>
        <p:spPr>
          <a:xfrm>
            <a:off x="6232366" y="2329460"/>
            <a:ext cx="2327031" cy="37709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Micro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B4230-A70D-56C2-6366-8CBA1E6CC832}"/>
              </a:ext>
            </a:extLst>
          </p:cNvPr>
          <p:cNvSpPr/>
          <p:nvPr/>
        </p:nvSpPr>
        <p:spPr>
          <a:xfrm>
            <a:off x="3109486" y="2624815"/>
            <a:ext cx="1856935" cy="661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up\down  button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3F223-52E4-9571-F6EE-C7D1D31DCEA5}"/>
              </a:ext>
            </a:extLst>
          </p:cNvPr>
          <p:cNvSpPr/>
          <p:nvPr/>
        </p:nvSpPr>
        <p:spPr>
          <a:xfrm>
            <a:off x="3109485" y="3847286"/>
            <a:ext cx="1856935" cy="661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on\off button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1907C-3EBF-4DC3-019B-2704C9622726}"/>
              </a:ext>
            </a:extLst>
          </p:cNvPr>
          <p:cNvSpPr/>
          <p:nvPr/>
        </p:nvSpPr>
        <p:spPr>
          <a:xfrm>
            <a:off x="3153054" y="5040018"/>
            <a:ext cx="1856935" cy="661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Temperature 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AD3A6-6445-7820-7E42-24D967081401}"/>
              </a:ext>
            </a:extLst>
          </p:cNvPr>
          <p:cNvSpPr/>
          <p:nvPr/>
        </p:nvSpPr>
        <p:spPr>
          <a:xfrm>
            <a:off x="9806293" y="2541872"/>
            <a:ext cx="2237642" cy="7110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Heating\cooling element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DEC1CD-0F67-2114-FDE4-FBF1C920D262}"/>
              </a:ext>
            </a:extLst>
          </p:cNvPr>
          <p:cNvSpPr/>
          <p:nvPr/>
        </p:nvSpPr>
        <p:spPr>
          <a:xfrm>
            <a:off x="9806293" y="3847286"/>
            <a:ext cx="2237643" cy="661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Seven segment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76D70-EA53-C7F6-848C-1D1D8C0AAF95}"/>
              </a:ext>
            </a:extLst>
          </p:cNvPr>
          <p:cNvSpPr/>
          <p:nvPr/>
        </p:nvSpPr>
        <p:spPr>
          <a:xfrm>
            <a:off x="9806292" y="5028973"/>
            <a:ext cx="2237643" cy="7019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heating element led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D4E9AC-D3EC-4F65-49A4-B09B9690CEA4}"/>
              </a:ext>
            </a:extLst>
          </p:cNvPr>
          <p:cNvSpPr/>
          <p:nvPr/>
        </p:nvSpPr>
        <p:spPr>
          <a:xfrm>
            <a:off x="5948227" y="805813"/>
            <a:ext cx="2827608" cy="622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External EEPROM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E89E6CCA-2D5A-8125-750B-891E884EC078}"/>
              </a:ext>
            </a:extLst>
          </p:cNvPr>
          <p:cNvSpPr/>
          <p:nvPr/>
        </p:nvSpPr>
        <p:spPr>
          <a:xfrm>
            <a:off x="7238350" y="1577690"/>
            <a:ext cx="365760" cy="622083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26341C-F989-4507-CAD4-BE9B1F1EE3C5}"/>
              </a:ext>
            </a:extLst>
          </p:cNvPr>
          <p:cNvSpPr/>
          <p:nvPr/>
        </p:nvSpPr>
        <p:spPr>
          <a:xfrm>
            <a:off x="5133181" y="2774625"/>
            <a:ext cx="882747" cy="47830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B64887-8AB8-AEDF-A338-690B3629DBB3}"/>
              </a:ext>
            </a:extLst>
          </p:cNvPr>
          <p:cNvSpPr/>
          <p:nvPr/>
        </p:nvSpPr>
        <p:spPr>
          <a:xfrm>
            <a:off x="5110909" y="3938726"/>
            <a:ext cx="882747" cy="47830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6C66590-0F48-6B51-7630-F8FAA971C863}"/>
              </a:ext>
            </a:extLst>
          </p:cNvPr>
          <p:cNvSpPr/>
          <p:nvPr/>
        </p:nvSpPr>
        <p:spPr>
          <a:xfrm>
            <a:off x="5110909" y="5236291"/>
            <a:ext cx="882747" cy="47830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321360-CC5F-E7B4-81E6-7C9BF19DC95B}"/>
              </a:ext>
            </a:extLst>
          </p:cNvPr>
          <p:cNvSpPr/>
          <p:nvPr/>
        </p:nvSpPr>
        <p:spPr>
          <a:xfrm>
            <a:off x="8775835" y="2770426"/>
            <a:ext cx="863698" cy="4557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28F13B6-54D1-06BB-039F-7B32BD35F0A9}"/>
              </a:ext>
            </a:extLst>
          </p:cNvPr>
          <p:cNvSpPr/>
          <p:nvPr/>
        </p:nvSpPr>
        <p:spPr>
          <a:xfrm>
            <a:off x="8775835" y="3938725"/>
            <a:ext cx="863698" cy="4783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EFB1A11-75A0-5D6A-7795-5A6DDC330BA0}"/>
              </a:ext>
            </a:extLst>
          </p:cNvPr>
          <p:cNvSpPr/>
          <p:nvPr/>
        </p:nvSpPr>
        <p:spPr>
          <a:xfrm>
            <a:off x="8775835" y="5161197"/>
            <a:ext cx="863698" cy="4783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23B53-C7E8-8E3D-CC52-B654559D6095}"/>
              </a:ext>
            </a:extLst>
          </p:cNvPr>
          <p:cNvSpPr txBox="1"/>
          <p:nvPr/>
        </p:nvSpPr>
        <p:spPr>
          <a:xfrm>
            <a:off x="64517" y="2329460"/>
            <a:ext cx="2327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/>
              <a:t>Input /output diagram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796D94-3289-77DE-7260-897297713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02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061D3C5-A4EB-AE5B-17C0-BF2C8B440622}"/>
              </a:ext>
            </a:extLst>
          </p:cNvPr>
          <p:cNvSpPr/>
          <p:nvPr/>
        </p:nvSpPr>
        <p:spPr>
          <a:xfrm>
            <a:off x="0" y="0"/>
            <a:ext cx="287077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02A82-9FDE-35F4-2E69-1399BAB7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" y="-107368"/>
            <a:ext cx="3421631" cy="1829594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4400" b="1" dirty="0"/>
              <a:t>System architecture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23B53-C7E8-8E3D-CC52-B654559D6095}"/>
              </a:ext>
            </a:extLst>
          </p:cNvPr>
          <p:cNvSpPr txBox="1"/>
          <p:nvPr/>
        </p:nvSpPr>
        <p:spPr>
          <a:xfrm>
            <a:off x="53138" y="2100227"/>
            <a:ext cx="3239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/>
              <a:t>Proteus diagram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71013-B3F7-AB1F-3E8F-8E207609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13" y="691314"/>
            <a:ext cx="9191489" cy="51869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FFA76A-C9FF-B2D7-A2E4-59FF6AD37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0FEFE5-FE54-E35E-A222-7E9379FEFCED}"/>
              </a:ext>
            </a:extLst>
          </p:cNvPr>
          <p:cNvSpPr txBox="1"/>
          <p:nvPr/>
        </p:nvSpPr>
        <p:spPr>
          <a:xfrm>
            <a:off x="3428173" y="4621952"/>
            <a:ext cx="1551790" cy="4616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OUTPUTS</a:t>
            </a:r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8A49D9-128B-2F63-1CA0-A954B28ED7E2}"/>
              </a:ext>
            </a:extLst>
          </p:cNvPr>
          <p:cNvSpPr txBox="1"/>
          <p:nvPr/>
        </p:nvSpPr>
        <p:spPr>
          <a:xfrm>
            <a:off x="3428173" y="3374670"/>
            <a:ext cx="1551790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INPUTS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41252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DA4402-B9E2-F97F-58CC-3AA2095BEEB9}"/>
              </a:ext>
            </a:extLst>
          </p:cNvPr>
          <p:cNvSpPr/>
          <p:nvPr/>
        </p:nvSpPr>
        <p:spPr>
          <a:xfrm>
            <a:off x="0" y="0"/>
            <a:ext cx="409302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0A55A-D955-0FBC-702E-EE4D3E03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7" y="197203"/>
            <a:ext cx="3882573" cy="2438401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5400" b="1" dirty="0"/>
              <a:t>System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27FBF-3C5C-13B2-44D4-F3D9F866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914" y="1112384"/>
            <a:ext cx="5123543" cy="4664302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Temperature Setting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ON/OFF Behavior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Temperature Sensing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Heating/Cooling Elements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Seven Segments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Heating Element Led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89647-F050-331F-8F65-37D2C322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34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DA4402-B9E2-F97F-58CC-3AA2095BEEB9}"/>
              </a:ext>
            </a:extLst>
          </p:cNvPr>
          <p:cNvSpPr/>
          <p:nvPr/>
        </p:nvSpPr>
        <p:spPr>
          <a:xfrm>
            <a:off x="0" y="0"/>
            <a:ext cx="409302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0A55A-D955-0FBC-702E-EE4D3E03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7" y="197203"/>
            <a:ext cx="3882573" cy="2438401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5400" b="1" dirty="0"/>
              <a:t>System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27FBF-3C5C-13B2-44D4-F3D9F866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914" y="1112384"/>
            <a:ext cx="5123543" cy="4664302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Temperature Setting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ON/OFF Behavior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Sensing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Heating/Cooling Elements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Seven Segments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 Element Led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89647-F050-331F-8F65-37D2C322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50"/>
    </mc:Choice>
    <mc:Fallback xmlns="">
      <p:transition advClick="0" advTm="2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56D631-234E-C269-52C8-DAF48E3D9350}"/>
              </a:ext>
            </a:extLst>
          </p:cNvPr>
          <p:cNvSpPr/>
          <p:nvPr/>
        </p:nvSpPr>
        <p:spPr>
          <a:xfrm>
            <a:off x="0" y="0"/>
            <a:ext cx="310605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AC786-81E3-D442-BCD1-1BD4AABD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800" y="560817"/>
            <a:ext cx="3207656" cy="1659588"/>
          </a:xfrm>
        </p:spPr>
        <p:txBody>
          <a:bodyPr>
            <a:normAutofit/>
          </a:bodyPr>
          <a:lstStyle/>
          <a:p>
            <a:r>
              <a:rPr lang="en-US" sz="4600" b="1" dirty="0"/>
              <a:t>Temperature Setting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B291-E9ED-64EF-AAF6-64C2AD0A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56" y="290286"/>
            <a:ext cx="8887080" cy="63705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The “Up” or “Down” buttons are used to change the required water temperature (set temperature).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The first “Up” or “Down” button press, enters the temperature setting mode.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After entering temperature setting mode, a single “Up” button press increase the set temperature by 5 degrees.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 After entering temperature setting mode, a single “Down” button press decrease the set temperature by 5 degrees.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The minimum possible set temperature is 35 degrees.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The maximum possible set temperature is 75 degrees.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The “External EEPROM” should save the set temperature once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 If the electric water heater is turned OFF then ON, the stored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Temperature  should be retrieved from the “External EEPROM”.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The initial set temperature is 60 degrees.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69953-1CED-9F56-298A-41479D8B1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6623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DA4402-B9E2-F97F-58CC-3AA2095BEEB9}"/>
              </a:ext>
            </a:extLst>
          </p:cNvPr>
          <p:cNvSpPr/>
          <p:nvPr/>
        </p:nvSpPr>
        <p:spPr>
          <a:xfrm>
            <a:off x="0" y="0"/>
            <a:ext cx="409302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0A55A-D955-0FBC-702E-EE4D3E03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7" y="197203"/>
            <a:ext cx="3882573" cy="2438401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5400" b="1" dirty="0"/>
              <a:t>System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27FBF-3C5C-13B2-44D4-F3D9F866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914" y="1112384"/>
            <a:ext cx="5123543" cy="4664302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Setting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ON/OFF Behavior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Temperature Sensing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Heating/Cooling Elements 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Seven Segments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Heating Element Led</a:t>
            </a:r>
          </a:p>
          <a:p>
            <a:pPr marL="457200" indent="-457200">
              <a:buClrTx/>
              <a:buFont typeface="+mj-lt"/>
              <a:buAutoNum type="arabicPeriod"/>
            </a:pP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89647-F050-331F-8F65-37D2C322A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0334"/>
      </p:ext>
    </p:extLst>
  </p:cSld>
  <p:clrMapOvr>
    <a:masterClrMapping/>
  </p:clrMapOvr>
  <p:transition spd="slow" advTm="25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435A8C-3F75-18EB-0A51-DABB523FC59A}"/>
              </a:ext>
            </a:extLst>
          </p:cNvPr>
          <p:cNvSpPr/>
          <p:nvPr/>
        </p:nvSpPr>
        <p:spPr>
          <a:xfrm>
            <a:off x="0" y="0"/>
            <a:ext cx="310605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0ACDA-36D2-DFA6-FBEA-99A679D78276}"/>
              </a:ext>
            </a:extLst>
          </p:cNvPr>
          <p:cNvSpPr/>
          <p:nvPr/>
        </p:nvSpPr>
        <p:spPr>
          <a:xfrm>
            <a:off x="1" y="0"/>
            <a:ext cx="29464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E98D5-41C8-98FE-A3FC-CD09BEFF1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316283"/>
            <a:ext cx="3135086" cy="1486519"/>
          </a:xfrm>
        </p:spPr>
        <p:txBody>
          <a:bodyPr>
            <a:normAutofit/>
          </a:bodyPr>
          <a:lstStyle/>
          <a:p>
            <a:r>
              <a:rPr lang="en-US" sz="4800" b="1" dirty="0"/>
              <a:t>ON/OFF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D4B63-D8B9-1A24-43D9-87B62D79A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686" y="624115"/>
            <a:ext cx="8546397" cy="47026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If power is connected to the heater , the electric water heater is in OFF state.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If the “ON/OFF” button is released and the electric water heater is in OFF state, the electric water heater goes to ON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If the “ON/OFF” button is released and the electric water heater is in ON state, the electric water heater goes to OFF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In the OFF state, all display should be turned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8EB73-C607-0AB5-6448-79A44FAD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" y="6100397"/>
            <a:ext cx="1524618" cy="560400"/>
          </a:xfrm>
          <a:prstGeom prst="rect">
            <a:avLst/>
          </a:prstGeom>
        </p:spPr>
      </p:pic>
      <p:pic>
        <p:nvPicPr>
          <p:cNvPr id="10242" name="Picture 2" descr="Green Power Button Symbol Icon PNG Transparent Background, Free Download  #8359 - FreeIconsPNG">
            <a:extLst>
              <a:ext uri="{FF2B5EF4-FFF2-40B4-BE49-F238E27FC236}">
                <a16:creationId xmlns:a16="http://schemas.microsoft.com/office/drawing/2014/main" id="{CBDC7F4E-C3BA-1485-9BAB-7BDB77E7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2303584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7728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1072</Words>
  <Application>Microsoft Office PowerPoint</Application>
  <PresentationFormat>Widescreen</PresentationFormat>
  <Paragraphs>200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Castellar</vt:lpstr>
      <vt:lpstr>Courier New</vt:lpstr>
      <vt:lpstr>Wingdings</vt:lpstr>
      <vt:lpstr>Office Theme</vt:lpstr>
      <vt:lpstr>Electric water heater</vt:lpstr>
      <vt:lpstr>Table of contents</vt:lpstr>
      <vt:lpstr>System architecture</vt:lpstr>
      <vt:lpstr>System architecture</vt:lpstr>
      <vt:lpstr>System Specifications</vt:lpstr>
      <vt:lpstr>System Specifications</vt:lpstr>
      <vt:lpstr>Temperature Setting </vt:lpstr>
      <vt:lpstr>System Specifications</vt:lpstr>
      <vt:lpstr>ON/OFF Behavior</vt:lpstr>
      <vt:lpstr>System Specifications</vt:lpstr>
      <vt:lpstr>Temperature Sensing</vt:lpstr>
      <vt:lpstr>System Specifications</vt:lpstr>
      <vt:lpstr>Heating/Cooling Elements </vt:lpstr>
      <vt:lpstr>System Specifications</vt:lpstr>
      <vt:lpstr>Seven Segments</vt:lpstr>
      <vt:lpstr>System Specifications</vt:lpstr>
      <vt:lpstr>Heating Element Led</vt:lpstr>
      <vt:lpstr>Flow chart</vt:lpstr>
      <vt:lpstr>Flow chart</vt:lpstr>
      <vt:lpstr>Flow chart</vt:lpstr>
      <vt:lpstr>Testcases</vt:lpstr>
      <vt:lpstr>PowerPoint Presentation</vt:lpstr>
      <vt:lpstr>Thank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water heater</dc:title>
  <dc:creator>mahmoud sayed</dc:creator>
  <cp:lastModifiedBy>mahmoud sayed</cp:lastModifiedBy>
  <cp:revision>32</cp:revision>
  <dcterms:created xsi:type="dcterms:W3CDTF">2023-12-12T23:57:23Z</dcterms:created>
  <dcterms:modified xsi:type="dcterms:W3CDTF">2023-12-14T17:35:29Z</dcterms:modified>
</cp:coreProperties>
</file>